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Lst>
  <p:notesMasterIdLst>
    <p:notesMasterId r:id="rId44"/>
  </p:notesMasterIdLst>
  <p:sldIdLst>
    <p:sldId id="296" r:id="rId5"/>
    <p:sldId id="256" r:id="rId6"/>
    <p:sldId id="257" r:id="rId7"/>
    <p:sldId id="258" r:id="rId8"/>
    <p:sldId id="259" r:id="rId9"/>
    <p:sldId id="297"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95"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4" r:id="rId4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5" roundtripDataSignature="AMtx7miCDycG/mucz2H/mhaSu3cgkwpe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775E2E-E32B-414D-A255-8EE2EA8656B7}" v="10" dt="2024-07-08T11:17:43.967"/>
    <p1510:client id="{77E8D941-83E4-4BF7-B97C-FAC4B63D4FBB}" v="1" dt="2024-07-08T15:55:09.419"/>
    <p1510:client id="{B3B48AE8-13AF-0847-4A58-4BF2386A9B22}" v="24" dt="2024-07-08T12:33:55.662"/>
    <p1510:client id="{BD84F338-BF16-46E4-BF46-E847F6D84079}" v="6" dt="2024-07-08T16:01:20.578"/>
  </p1510:revLst>
</p1510:revInfo>
</file>

<file path=ppt/tableStyles.xml><?xml version="1.0" encoding="utf-8"?>
<a:tblStyleLst xmlns:a="http://schemas.openxmlformats.org/drawingml/2006/main" def="{BF1D8998-530B-4388-9B22-811883E3E9FA}">
  <a:tblStyle styleId="{BF1D8998-530B-4388-9B22-811883E3E9F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91" name="Google Shape;9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64" name="Google Shape;164;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72" name="Google Shape;172;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80" name="Google Shape;180;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88" name="Google Shape;18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98" name="Google Shape;198;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07" name="Google Shape;207;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22" name="Google Shape;222;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30" name="Google Shape;230;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37" name="Google Shape;237;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44" name="Google Shape;244;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1" name="Google Shape;111;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1" name="Google Shape;251;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59" name="Google Shape;259;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1" name="Google Shape;281;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1" name="Google Shape;281;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32296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89" name="Google Shape;289;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97" name="Google Shape;297;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05" name="Google Shape;305;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13" name="Google Shape;313;p2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21" name="Google Shape;321;p2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8" name="Google Shape;118;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28" name="Google Shape;328;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36" name="Google Shape;336;p2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ea1387d04c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ea1387d04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2ea1387d04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51" name="Google Shape;351;p3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58" name="Google Shape;358;p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65" name="Google Shape;365;p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72" name="Google Shape;372;p3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379" name="Google Shape;379;p3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10" name="Google Shape;410;p3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25" name="Google Shape;12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25" name="Google Shape;12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96510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69bde8cfc_0_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769bde8cfc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g2769bde8cfc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41" name="Google Shape;141;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48" name="Google Shape;148;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56" name="Google Shape;156;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40"/>
          <p:cNvSpPr/>
          <p:nvPr/>
        </p:nvSpPr>
        <p:spPr>
          <a:xfrm>
            <a:off x="0" y="6485045"/>
            <a:ext cx="8176846" cy="364764"/>
          </a:xfrm>
          <a:prstGeom prst="rect">
            <a:avLst/>
          </a:prstGeom>
          <a:solidFill>
            <a:schemeClr val="dk1">
              <a:alpha val="80392"/>
            </a:schemeClr>
          </a:solidFill>
          <a:ln w="12700" cap="flat" cmpd="sng">
            <a:solidFill>
              <a:schemeClr val="dk1"/>
            </a:solidFill>
            <a:prstDash val="solid"/>
            <a:miter lim="800000"/>
            <a:headEnd type="none" w="sm" len="sm"/>
            <a:tailEnd type="none" w="sm" len="sm"/>
          </a:ln>
        </p:spPr>
        <p:txBody>
          <a:bodyPr spcFirstLastPara="1" wrap="square" lIns="137151" tIns="68551" rIns="137151" bIns="68551" anchor="ctr" anchorCtr="0">
            <a:noAutofit/>
          </a:bodyPr>
          <a:lstStyle/>
          <a:p>
            <a:pPr marL="1200121"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lt1"/>
                </a:solidFill>
                <a:latin typeface="Arial"/>
                <a:ea typeface="Arial"/>
                <a:cs typeface="Arial"/>
                <a:sym typeface="Arial"/>
              </a:rPr>
              <a:t>Báo cáo Khóa luận tốt nghiệp</a:t>
            </a:r>
            <a:endParaRPr sz="1200" b="0" i="1" u="none" strike="noStrike" cap="none">
              <a:solidFill>
                <a:schemeClr val="lt1"/>
              </a:solidFill>
              <a:latin typeface="Arial"/>
              <a:ea typeface="Arial"/>
              <a:cs typeface="Arial"/>
              <a:sym typeface="Arial"/>
            </a:endParaRPr>
          </a:p>
          <a:p>
            <a:pPr marL="1200121"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Arial"/>
                <a:ea typeface="Arial"/>
                <a:cs typeface="Arial"/>
                <a:sym typeface="Arial"/>
              </a:rPr>
              <a:t>Trường Đại học Công nghệ Thông tin, ĐHQG Tp. HCM</a:t>
            </a:r>
            <a:endParaRPr sz="1200" b="0" i="0" u="none" strike="noStrike" cap="none">
              <a:solidFill>
                <a:schemeClr val="lt1"/>
              </a:solidFill>
              <a:latin typeface="Arial"/>
              <a:ea typeface="Arial"/>
              <a:cs typeface="Arial"/>
              <a:sym typeface="Arial"/>
            </a:endParaRPr>
          </a:p>
        </p:txBody>
      </p:sp>
      <p:sp>
        <p:nvSpPr>
          <p:cNvPr id="17" name="Google Shape;17;p40"/>
          <p:cNvSpPr/>
          <p:nvPr/>
        </p:nvSpPr>
        <p:spPr>
          <a:xfrm>
            <a:off x="549444" y="6488426"/>
            <a:ext cx="549442" cy="369574"/>
          </a:xfrm>
          <a:prstGeom prst="rect">
            <a:avLst/>
          </a:prstGeom>
          <a:solidFill>
            <a:schemeClr val="lt1"/>
          </a:solidFill>
          <a:ln w="12700" cap="flat" cmpd="sng">
            <a:solidFill>
              <a:srgbClr val="7F7F7F"/>
            </a:solidFill>
            <a:prstDash val="solid"/>
            <a:miter lim="800000"/>
            <a:headEnd type="none" w="sm" len="sm"/>
            <a:tailEnd type="none" w="sm" len="sm"/>
          </a:ln>
        </p:spPr>
        <p:txBody>
          <a:bodyPr spcFirstLastPara="1" wrap="square" lIns="68551" tIns="34275" rIns="68551"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chemeClr val="dk1"/>
              </a:solidFill>
              <a:latin typeface="Calibri"/>
              <a:ea typeface="Calibri"/>
              <a:cs typeface="Calibri"/>
              <a:sym typeface="Calibri"/>
            </a:endParaRPr>
          </a:p>
        </p:txBody>
      </p:sp>
      <p:sp>
        <p:nvSpPr>
          <p:cNvPr id="18" name="Google Shape;18;p40"/>
          <p:cNvSpPr/>
          <p:nvPr/>
        </p:nvSpPr>
        <p:spPr>
          <a:xfrm>
            <a:off x="8176846" y="6490779"/>
            <a:ext cx="967154" cy="362774"/>
          </a:xfrm>
          <a:prstGeom prst="rect">
            <a:avLst/>
          </a:prstGeom>
          <a:solidFill>
            <a:schemeClr val="lt1"/>
          </a:solidFill>
          <a:ln w="12700" cap="flat" cmpd="sng">
            <a:solidFill>
              <a:srgbClr val="7F7F7F"/>
            </a:solidFill>
            <a:prstDash val="solid"/>
            <a:miter lim="800000"/>
            <a:headEnd type="none" w="sm" len="sm"/>
            <a:tailEnd type="none" w="sm" len="sm"/>
          </a:ln>
        </p:spPr>
        <p:txBody>
          <a:bodyPr spcFirstLastPara="1" wrap="square" lIns="68551" tIns="34275" rIns="68551" bIns="3427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chemeClr val="dk1"/>
              </a:solidFill>
              <a:latin typeface="Calibri"/>
              <a:ea typeface="Calibri"/>
              <a:cs typeface="Calibri"/>
              <a:sym typeface="Calibri"/>
            </a:endParaRPr>
          </a:p>
        </p:txBody>
      </p:sp>
      <p:sp>
        <p:nvSpPr>
          <p:cNvPr id="19" name="Google Shape;19;p40"/>
          <p:cNvSpPr txBox="1">
            <a:spLocks noGrp="1"/>
          </p:cNvSpPr>
          <p:nvPr>
            <p:ph type="title"/>
          </p:nvPr>
        </p:nvSpPr>
        <p:spPr>
          <a:xfrm>
            <a:off x="169946" y="144650"/>
            <a:ext cx="8214072" cy="5101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E75B5"/>
              </a:buClr>
              <a:buSzPts val="3000"/>
              <a:buFont typeface="Arial"/>
              <a:buNone/>
              <a:defRPr sz="3000" b="1">
                <a:solidFill>
                  <a:srgbClr val="2E75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0"/>
          <p:cNvSpPr txBox="1">
            <a:spLocks noGrp="1"/>
          </p:cNvSpPr>
          <p:nvPr>
            <p:ph type="body" idx="1"/>
          </p:nvPr>
        </p:nvSpPr>
        <p:spPr>
          <a:xfrm>
            <a:off x="216570" y="1009648"/>
            <a:ext cx="8594557" cy="5290319"/>
          </a:xfrm>
          <a:prstGeom prst="rect">
            <a:avLst/>
          </a:prstGeom>
          <a:noFill/>
          <a:ln>
            <a:noFill/>
          </a:ln>
        </p:spPr>
        <p:txBody>
          <a:bodyPr spcFirstLastPara="1" wrap="square" lIns="91425" tIns="45700" rIns="91425" bIns="45700" anchor="t" anchorCtr="0">
            <a:normAutofit/>
          </a:bodyPr>
          <a:lstStyle>
            <a:lvl1pPr marL="457189" lvl="0" indent="-406390" algn="l">
              <a:lnSpc>
                <a:spcPct val="90000"/>
              </a:lnSpc>
              <a:spcBef>
                <a:spcPts val="1000"/>
              </a:spcBef>
              <a:spcAft>
                <a:spcPts val="0"/>
              </a:spcAft>
              <a:buClr>
                <a:schemeClr val="dk1"/>
              </a:buClr>
              <a:buSzPts val="2800"/>
              <a:buChar char="•"/>
              <a:defRPr>
                <a:latin typeface="Arial"/>
                <a:ea typeface="Arial"/>
                <a:cs typeface="Arial"/>
                <a:sym typeface="Arial"/>
              </a:defRPr>
            </a:lvl1pPr>
            <a:lvl2pPr marL="914377" lvl="1" indent="-380990" algn="l">
              <a:lnSpc>
                <a:spcPct val="90000"/>
              </a:lnSpc>
              <a:spcBef>
                <a:spcPts val="500"/>
              </a:spcBef>
              <a:spcAft>
                <a:spcPts val="0"/>
              </a:spcAft>
              <a:buClr>
                <a:schemeClr val="dk1"/>
              </a:buClr>
              <a:buSzPts val="2400"/>
              <a:buChar char="•"/>
              <a:defRPr>
                <a:latin typeface="Arial"/>
                <a:ea typeface="Arial"/>
                <a:cs typeface="Arial"/>
                <a:sym typeface="Arial"/>
              </a:defRPr>
            </a:lvl2pPr>
            <a:lvl3pPr marL="1371566" lvl="2" indent="-355591" algn="l">
              <a:lnSpc>
                <a:spcPct val="90000"/>
              </a:lnSpc>
              <a:spcBef>
                <a:spcPts val="500"/>
              </a:spcBef>
              <a:spcAft>
                <a:spcPts val="0"/>
              </a:spcAft>
              <a:buClr>
                <a:schemeClr val="dk1"/>
              </a:buClr>
              <a:buSzPts val="2000"/>
              <a:buChar char="•"/>
              <a:defRPr>
                <a:latin typeface="Arial"/>
                <a:ea typeface="Arial"/>
                <a:cs typeface="Arial"/>
                <a:sym typeface="Arial"/>
              </a:defRPr>
            </a:lvl3pPr>
            <a:lvl4pPr marL="1828754" lvl="3" indent="-342891" algn="l">
              <a:lnSpc>
                <a:spcPct val="90000"/>
              </a:lnSpc>
              <a:spcBef>
                <a:spcPts val="500"/>
              </a:spcBef>
              <a:spcAft>
                <a:spcPts val="0"/>
              </a:spcAft>
              <a:buClr>
                <a:schemeClr val="dk1"/>
              </a:buClr>
              <a:buSzPts val="1800"/>
              <a:buChar char="•"/>
              <a:defRPr>
                <a:latin typeface="Arial"/>
                <a:ea typeface="Arial"/>
                <a:cs typeface="Arial"/>
                <a:sym typeface="Arial"/>
              </a:defRPr>
            </a:lvl4pPr>
            <a:lvl5pPr marL="2285943" lvl="4" indent="-342891" algn="l">
              <a:lnSpc>
                <a:spcPct val="90000"/>
              </a:lnSpc>
              <a:spcBef>
                <a:spcPts val="500"/>
              </a:spcBef>
              <a:spcAft>
                <a:spcPts val="0"/>
              </a:spcAft>
              <a:buClr>
                <a:schemeClr val="dk1"/>
              </a:buClr>
              <a:buSzPts val="1800"/>
              <a:buChar char="•"/>
              <a:defRPr>
                <a:latin typeface="Arial"/>
                <a:ea typeface="Arial"/>
                <a:cs typeface="Arial"/>
                <a:sym typeface="Arial"/>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21" name="Google Shape;21;p40"/>
          <p:cNvSpPr txBox="1">
            <a:spLocks noGrp="1"/>
          </p:cNvSpPr>
          <p:nvPr>
            <p:ph type="sldNum" idx="12"/>
          </p:nvPr>
        </p:nvSpPr>
        <p:spPr>
          <a:xfrm>
            <a:off x="581306" y="6483877"/>
            <a:ext cx="405441"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1"/>
                </a:solidFill>
                <a:latin typeface="Calibri"/>
                <a:ea typeface="Calibri"/>
                <a:cs typeface="Calibri"/>
                <a:sym typeface="Calibri"/>
              </a:defRPr>
            </a:lvl9pPr>
          </a:lstStyle>
          <a:p>
            <a:fld id="{00000000-1234-1234-1234-123412341234}" type="slidenum">
              <a:rPr lang="en-US" smtClean="0"/>
              <a:pPr/>
              <a:t>‹#›</a:t>
            </a:fld>
            <a:endParaRPr lang="en-US"/>
          </a:p>
        </p:txBody>
      </p:sp>
      <p:pic>
        <p:nvPicPr>
          <p:cNvPr id="22" name="Google Shape;22;p40"/>
          <p:cNvPicPr preferRelativeResize="0"/>
          <p:nvPr/>
        </p:nvPicPr>
        <p:blipFill rotWithShape="1">
          <a:blip r:embed="rId2">
            <a:alphaModFix/>
          </a:blip>
          <a:srcRect/>
          <a:stretch/>
        </p:blipFill>
        <p:spPr>
          <a:xfrm>
            <a:off x="8396517" y="31224"/>
            <a:ext cx="703369" cy="728362"/>
          </a:xfrm>
          <a:prstGeom prst="rect">
            <a:avLst/>
          </a:prstGeom>
          <a:noFill/>
          <a:ln>
            <a:noFill/>
          </a:ln>
        </p:spPr>
      </p:pic>
      <p:pic>
        <p:nvPicPr>
          <p:cNvPr id="23" name="Google Shape;23;p40" descr="A close up of a logo&#10;&#10;Description generated with very high confidence"/>
          <p:cNvPicPr preferRelativeResize="0"/>
          <p:nvPr/>
        </p:nvPicPr>
        <p:blipFill rotWithShape="1">
          <a:blip r:embed="rId3">
            <a:alphaModFix/>
          </a:blip>
          <a:srcRect r="75471"/>
          <a:stretch/>
        </p:blipFill>
        <p:spPr>
          <a:xfrm>
            <a:off x="8694630" y="6424003"/>
            <a:ext cx="417750" cy="472670"/>
          </a:xfrm>
          <a:prstGeom prst="rect">
            <a:avLst/>
          </a:prstGeom>
          <a:noFill/>
          <a:ln>
            <a:noFill/>
          </a:ln>
        </p:spPr>
      </p:pic>
      <p:cxnSp>
        <p:nvCxnSpPr>
          <p:cNvPr id="24" name="Google Shape;24;p40"/>
          <p:cNvCxnSpPr/>
          <p:nvPr/>
        </p:nvCxnSpPr>
        <p:spPr>
          <a:xfrm>
            <a:off x="0" y="832199"/>
            <a:ext cx="9144000" cy="0"/>
          </a:xfrm>
          <a:prstGeom prst="straightConnector1">
            <a:avLst/>
          </a:prstGeom>
          <a:noFill/>
          <a:ln w="57150" cap="flat" cmpd="sng">
            <a:solidFill>
              <a:schemeClr val="accent1"/>
            </a:solidFill>
            <a:prstDash val="solid"/>
            <a:miter lim="800000"/>
            <a:headEnd type="none" w="sm" len="sm"/>
            <a:tailEnd type="none" w="sm" len="sm"/>
          </a:ln>
        </p:spPr>
      </p:cxnSp>
      <p:pic>
        <p:nvPicPr>
          <p:cNvPr id="25" name="Google Shape;25;p40" descr="A picture containing object, clock&#10;&#10;Description automatically generated"/>
          <p:cNvPicPr preferRelativeResize="0"/>
          <p:nvPr/>
        </p:nvPicPr>
        <p:blipFill rotWithShape="1">
          <a:blip r:embed="rId4">
            <a:alphaModFix/>
          </a:blip>
          <a:srcRect/>
          <a:stretch/>
        </p:blipFill>
        <p:spPr>
          <a:xfrm>
            <a:off x="8242795" y="6477407"/>
            <a:ext cx="385886" cy="38588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49"/>
          <p:cNvSpPr txBox="1">
            <a:spLocks noGrp="1"/>
          </p:cNvSpPr>
          <p:nvPr>
            <p:ph type="title"/>
          </p:nvPr>
        </p:nvSpPr>
        <p:spPr>
          <a:xfrm>
            <a:off x="628650" y="365129"/>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9"/>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0" name="Google Shape;80;p49"/>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49"/>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9"/>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50"/>
          <p:cNvSpPr txBox="1">
            <a:spLocks noGrp="1"/>
          </p:cNvSpPr>
          <p:nvPr>
            <p:ph type="title"/>
          </p:nvPr>
        </p:nvSpPr>
        <p:spPr>
          <a:xfrm rot="5400000">
            <a:off x="4623594" y="2285210"/>
            <a:ext cx="5811838"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50"/>
          <p:cNvSpPr txBox="1">
            <a:spLocks noGrp="1"/>
          </p:cNvSpPr>
          <p:nvPr>
            <p:ph type="body" idx="1"/>
          </p:nvPr>
        </p:nvSpPr>
        <p:spPr>
          <a:xfrm rot="5400000">
            <a:off x="623094" y="370684"/>
            <a:ext cx="5811838" cy="5800725"/>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86" name="Google Shape;86;p50"/>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50"/>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0"/>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41"/>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1"/>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41"/>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1"/>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1"/>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42"/>
          <p:cNvSpPr txBox="1">
            <a:spLocks noGrp="1"/>
          </p:cNvSpPr>
          <p:nvPr>
            <p:ph type="title"/>
          </p:nvPr>
        </p:nvSpPr>
        <p:spPr>
          <a:xfrm>
            <a:off x="623888" y="1709745"/>
            <a:ext cx="78867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2"/>
          <p:cNvSpPr txBox="1">
            <a:spLocks noGrp="1"/>
          </p:cNvSpPr>
          <p:nvPr>
            <p:ph type="body" idx="1"/>
          </p:nvPr>
        </p:nvSpPr>
        <p:spPr>
          <a:xfrm>
            <a:off x="623888" y="4589470"/>
            <a:ext cx="7886700" cy="1500187"/>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marL="914377" lvl="1" indent="-228594" algn="l">
              <a:lnSpc>
                <a:spcPct val="90000"/>
              </a:lnSpc>
              <a:spcBef>
                <a:spcPts val="500"/>
              </a:spcBef>
              <a:spcAft>
                <a:spcPts val="0"/>
              </a:spcAft>
              <a:buClr>
                <a:srgbClr val="888888"/>
              </a:buClr>
              <a:buSzPts val="2000"/>
              <a:buNone/>
              <a:defRPr sz="2000">
                <a:solidFill>
                  <a:srgbClr val="888888"/>
                </a:solidFill>
              </a:defRPr>
            </a:lvl2pPr>
            <a:lvl3pPr marL="1371566" lvl="2" indent="-228594" algn="l">
              <a:lnSpc>
                <a:spcPct val="90000"/>
              </a:lnSpc>
              <a:spcBef>
                <a:spcPts val="500"/>
              </a:spcBef>
              <a:spcAft>
                <a:spcPts val="0"/>
              </a:spcAft>
              <a:buClr>
                <a:srgbClr val="888888"/>
              </a:buClr>
              <a:buSzPts val="1800"/>
              <a:buNone/>
              <a:defRPr sz="1800">
                <a:solidFill>
                  <a:srgbClr val="888888"/>
                </a:solidFill>
              </a:defRPr>
            </a:lvl3pPr>
            <a:lvl4pPr marL="1828754" lvl="3" indent="-228594" algn="l">
              <a:lnSpc>
                <a:spcPct val="90000"/>
              </a:lnSpc>
              <a:spcBef>
                <a:spcPts val="500"/>
              </a:spcBef>
              <a:spcAft>
                <a:spcPts val="0"/>
              </a:spcAft>
              <a:buClr>
                <a:srgbClr val="888888"/>
              </a:buClr>
              <a:buSzPts val="1600"/>
              <a:buNone/>
              <a:defRPr sz="1600">
                <a:solidFill>
                  <a:srgbClr val="888888"/>
                </a:solidFill>
              </a:defRPr>
            </a:lvl4pPr>
            <a:lvl5pPr marL="2285943" lvl="4" indent="-228594" algn="l">
              <a:lnSpc>
                <a:spcPct val="90000"/>
              </a:lnSpc>
              <a:spcBef>
                <a:spcPts val="500"/>
              </a:spcBef>
              <a:spcAft>
                <a:spcPts val="0"/>
              </a:spcAft>
              <a:buClr>
                <a:srgbClr val="888888"/>
              </a:buClr>
              <a:buSzPts val="1600"/>
              <a:buNone/>
              <a:defRPr sz="1600">
                <a:solidFill>
                  <a:srgbClr val="888888"/>
                </a:solidFill>
              </a:defRPr>
            </a:lvl5pPr>
            <a:lvl6pPr marL="2743131" lvl="5" indent="-228594" algn="l">
              <a:lnSpc>
                <a:spcPct val="90000"/>
              </a:lnSpc>
              <a:spcBef>
                <a:spcPts val="500"/>
              </a:spcBef>
              <a:spcAft>
                <a:spcPts val="0"/>
              </a:spcAft>
              <a:buClr>
                <a:srgbClr val="888888"/>
              </a:buClr>
              <a:buSzPts val="1600"/>
              <a:buNone/>
              <a:defRPr sz="1600">
                <a:solidFill>
                  <a:srgbClr val="888888"/>
                </a:solidFill>
              </a:defRPr>
            </a:lvl6pPr>
            <a:lvl7pPr marL="3200320" lvl="6" indent="-228594" algn="l">
              <a:lnSpc>
                <a:spcPct val="90000"/>
              </a:lnSpc>
              <a:spcBef>
                <a:spcPts val="500"/>
              </a:spcBef>
              <a:spcAft>
                <a:spcPts val="0"/>
              </a:spcAft>
              <a:buClr>
                <a:srgbClr val="888888"/>
              </a:buClr>
              <a:buSzPts val="1600"/>
              <a:buNone/>
              <a:defRPr sz="1600">
                <a:solidFill>
                  <a:srgbClr val="888888"/>
                </a:solidFill>
              </a:defRPr>
            </a:lvl7pPr>
            <a:lvl8pPr marL="3657509" lvl="7" indent="-228594" algn="l">
              <a:lnSpc>
                <a:spcPct val="90000"/>
              </a:lnSpc>
              <a:spcBef>
                <a:spcPts val="500"/>
              </a:spcBef>
              <a:spcAft>
                <a:spcPts val="0"/>
              </a:spcAft>
              <a:buClr>
                <a:srgbClr val="888888"/>
              </a:buClr>
              <a:buSzPts val="1600"/>
              <a:buNone/>
              <a:defRPr sz="1600">
                <a:solidFill>
                  <a:srgbClr val="888888"/>
                </a:solidFill>
              </a:defRPr>
            </a:lvl8pPr>
            <a:lvl9pPr marL="4114697" lvl="8" indent="-228594"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42"/>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2"/>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628650" y="365129"/>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43"/>
          <p:cNvSpPr txBox="1">
            <a:spLocks noGrp="1"/>
          </p:cNvSpPr>
          <p:nvPr>
            <p:ph type="body" idx="1"/>
          </p:nvPr>
        </p:nvSpPr>
        <p:spPr>
          <a:xfrm>
            <a:off x="628650" y="1825625"/>
            <a:ext cx="3886200" cy="435133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1" name="Google Shape;41;p43"/>
          <p:cNvSpPr txBox="1">
            <a:spLocks noGrp="1"/>
          </p:cNvSpPr>
          <p:nvPr>
            <p:ph type="body" idx="2"/>
          </p:nvPr>
        </p:nvSpPr>
        <p:spPr>
          <a:xfrm>
            <a:off x="4629150" y="1825625"/>
            <a:ext cx="3886200" cy="435133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2" name="Google Shape;42;p43"/>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3"/>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43"/>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44"/>
          <p:cNvSpPr txBox="1">
            <a:spLocks noGrp="1"/>
          </p:cNvSpPr>
          <p:nvPr>
            <p:ph type="title"/>
          </p:nvPr>
        </p:nvSpPr>
        <p:spPr>
          <a:xfrm>
            <a:off x="629841" y="365129"/>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4"/>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48" name="Google Shape;48;p44"/>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49" name="Google Shape;49;p44"/>
          <p:cNvSpPr txBox="1">
            <a:spLocks noGrp="1"/>
          </p:cNvSpPr>
          <p:nvPr>
            <p:ph type="body" idx="3"/>
          </p:nvPr>
        </p:nvSpPr>
        <p:spPr>
          <a:xfrm>
            <a:off x="4629152" y="1681163"/>
            <a:ext cx="3887391" cy="823912"/>
          </a:xfrm>
          <a:prstGeom prst="rect">
            <a:avLst/>
          </a:prstGeom>
          <a:noFill/>
          <a:ln>
            <a:noFill/>
          </a:ln>
        </p:spPr>
        <p:txBody>
          <a:bodyPr spcFirstLastPara="1" wrap="square" lIns="91425" tIns="45700" rIns="91425" bIns="45700" anchor="b" anchorCtr="0">
            <a:normAutofit/>
          </a:bodyPr>
          <a:lstStyle>
            <a:lvl1pPr marL="457189" lvl="0" indent="-228594" algn="l">
              <a:lnSpc>
                <a:spcPct val="90000"/>
              </a:lnSpc>
              <a:spcBef>
                <a:spcPts val="1000"/>
              </a:spcBef>
              <a:spcAft>
                <a:spcPts val="0"/>
              </a:spcAft>
              <a:buClr>
                <a:schemeClr val="dk1"/>
              </a:buClr>
              <a:buSzPts val="2400"/>
              <a:buNone/>
              <a:defRPr sz="2400" b="1"/>
            </a:lvl1pPr>
            <a:lvl2pPr marL="914377" lvl="1" indent="-228594" algn="l">
              <a:lnSpc>
                <a:spcPct val="90000"/>
              </a:lnSpc>
              <a:spcBef>
                <a:spcPts val="500"/>
              </a:spcBef>
              <a:spcAft>
                <a:spcPts val="0"/>
              </a:spcAft>
              <a:buClr>
                <a:schemeClr val="dk1"/>
              </a:buClr>
              <a:buSzPts val="2000"/>
              <a:buNone/>
              <a:defRPr sz="2000" b="1"/>
            </a:lvl2pPr>
            <a:lvl3pPr marL="1371566" lvl="2" indent="-228594" algn="l">
              <a:lnSpc>
                <a:spcPct val="90000"/>
              </a:lnSpc>
              <a:spcBef>
                <a:spcPts val="500"/>
              </a:spcBef>
              <a:spcAft>
                <a:spcPts val="0"/>
              </a:spcAft>
              <a:buClr>
                <a:schemeClr val="dk1"/>
              </a:buClr>
              <a:buSzPts val="1800"/>
              <a:buNone/>
              <a:defRPr sz="1800" b="1"/>
            </a:lvl3pPr>
            <a:lvl4pPr marL="1828754" lvl="3" indent="-228594" algn="l">
              <a:lnSpc>
                <a:spcPct val="90000"/>
              </a:lnSpc>
              <a:spcBef>
                <a:spcPts val="500"/>
              </a:spcBef>
              <a:spcAft>
                <a:spcPts val="0"/>
              </a:spcAft>
              <a:buClr>
                <a:schemeClr val="dk1"/>
              </a:buClr>
              <a:buSzPts val="1600"/>
              <a:buNone/>
              <a:defRPr sz="1600" b="1"/>
            </a:lvl4pPr>
            <a:lvl5pPr marL="2285943" lvl="4" indent="-228594" algn="l">
              <a:lnSpc>
                <a:spcPct val="90000"/>
              </a:lnSpc>
              <a:spcBef>
                <a:spcPts val="500"/>
              </a:spcBef>
              <a:spcAft>
                <a:spcPts val="0"/>
              </a:spcAft>
              <a:buClr>
                <a:schemeClr val="dk1"/>
              </a:buClr>
              <a:buSzPts val="1600"/>
              <a:buNone/>
              <a:defRPr sz="1600" b="1"/>
            </a:lvl5pPr>
            <a:lvl6pPr marL="2743131" lvl="5" indent="-228594" algn="l">
              <a:lnSpc>
                <a:spcPct val="90000"/>
              </a:lnSpc>
              <a:spcBef>
                <a:spcPts val="500"/>
              </a:spcBef>
              <a:spcAft>
                <a:spcPts val="0"/>
              </a:spcAft>
              <a:buClr>
                <a:schemeClr val="dk1"/>
              </a:buClr>
              <a:buSzPts val="1600"/>
              <a:buNone/>
              <a:defRPr sz="1600" b="1"/>
            </a:lvl6pPr>
            <a:lvl7pPr marL="3200320" lvl="6" indent="-228594" algn="l">
              <a:lnSpc>
                <a:spcPct val="90000"/>
              </a:lnSpc>
              <a:spcBef>
                <a:spcPts val="500"/>
              </a:spcBef>
              <a:spcAft>
                <a:spcPts val="0"/>
              </a:spcAft>
              <a:buClr>
                <a:schemeClr val="dk1"/>
              </a:buClr>
              <a:buSzPts val="1600"/>
              <a:buNone/>
              <a:defRPr sz="1600" b="1"/>
            </a:lvl7pPr>
            <a:lvl8pPr marL="3657509" lvl="7" indent="-228594" algn="l">
              <a:lnSpc>
                <a:spcPct val="90000"/>
              </a:lnSpc>
              <a:spcBef>
                <a:spcPts val="500"/>
              </a:spcBef>
              <a:spcAft>
                <a:spcPts val="0"/>
              </a:spcAft>
              <a:buClr>
                <a:schemeClr val="dk1"/>
              </a:buClr>
              <a:buSzPts val="1600"/>
              <a:buNone/>
              <a:defRPr sz="1600" b="1"/>
            </a:lvl8pPr>
            <a:lvl9pPr marL="4114697" lvl="8" indent="-228594" algn="l">
              <a:lnSpc>
                <a:spcPct val="90000"/>
              </a:lnSpc>
              <a:spcBef>
                <a:spcPts val="500"/>
              </a:spcBef>
              <a:spcAft>
                <a:spcPts val="0"/>
              </a:spcAft>
              <a:buClr>
                <a:schemeClr val="dk1"/>
              </a:buClr>
              <a:buSzPts val="1600"/>
              <a:buNone/>
              <a:defRPr sz="1600" b="1"/>
            </a:lvl9pPr>
          </a:lstStyle>
          <a:p>
            <a:endParaRPr/>
          </a:p>
        </p:txBody>
      </p:sp>
      <p:sp>
        <p:nvSpPr>
          <p:cNvPr id="50" name="Google Shape;50;p44"/>
          <p:cNvSpPr txBox="1">
            <a:spLocks noGrp="1"/>
          </p:cNvSpPr>
          <p:nvPr>
            <p:ph type="body" idx="4"/>
          </p:nvPr>
        </p:nvSpPr>
        <p:spPr>
          <a:xfrm>
            <a:off x="4629152" y="2505075"/>
            <a:ext cx="3887391" cy="3684588"/>
          </a:xfrm>
          <a:prstGeom prst="rect">
            <a:avLst/>
          </a:prstGeom>
          <a:noFill/>
          <a:ln>
            <a:noFill/>
          </a:ln>
        </p:spPr>
        <p:txBody>
          <a:bodyPr spcFirstLastPara="1" wrap="square" lIns="91425" tIns="45700" rIns="91425" bIns="45700" anchor="t" anchorCtr="0">
            <a:normAutofit/>
          </a:bodyPr>
          <a:lstStyle>
            <a:lvl1pPr marL="457189" lvl="0" indent="-342891" algn="l">
              <a:lnSpc>
                <a:spcPct val="90000"/>
              </a:lnSpc>
              <a:spcBef>
                <a:spcPts val="1000"/>
              </a:spcBef>
              <a:spcAft>
                <a:spcPts val="0"/>
              </a:spcAft>
              <a:buClr>
                <a:schemeClr val="dk1"/>
              </a:buClr>
              <a:buSzPts val="1800"/>
              <a:buChar char="•"/>
              <a:defRPr/>
            </a:lvl1pPr>
            <a:lvl2pPr marL="914377" lvl="1" indent="-342891" algn="l">
              <a:lnSpc>
                <a:spcPct val="90000"/>
              </a:lnSpc>
              <a:spcBef>
                <a:spcPts val="500"/>
              </a:spcBef>
              <a:spcAft>
                <a:spcPts val="0"/>
              </a:spcAft>
              <a:buClr>
                <a:schemeClr val="dk1"/>
              </a:buClr>
              <a:buSzPts val="1800"/>
              <a:buChar char="•"/>
              <a:defRPr/>
            </a:lvl2pPr>
            <a:lvl3pPr marL="1371566" lvl="2" indent="-342891" algn="l">
              <a:lnSpc>
                <a:spcPct val="90000"/>
              </a:lnSpc>
              <a:spcBef>
                <a:spcPts val="500"/>
              </a:spcBef>
              <a:spcAft>
                <a:spcPts val="0"/>
              </a:spcAft>
              <a:buClr>
                <a:schemeClr val="dk1"/>
              </a:buClr>
              <a:buSzPts val="1800"/>
              <a:buChar char="•"/>
              <a:defRPr/>
            </a:lvl3pPr>
            <a:lvl4pPr marL="1828754" lvl="3" indent="-342891" algn="l">
              <a:lnSpc>
                <a:spcPct val="90000"/>
              </a:lnSpc>
              <a:spcBef>
                <a:spcPts val="500"/>
              </a:spcBef>
              <a:spcAft>
                <a:spcPts val="0"/>
              </a:spcAft>
              <a:buClr>
                <a:schemeClr val="dk1"/>
              </a:buClr>
              <a:buSzPts val="1800"/>
              <a:buChar char="•"/>
              <a:defRPr/>
            </a:lvl4pPr>
            <a:lvl5pPr marL="2285943" lvl="4" indent="-342891" algn="l">
              <a:lnSpc>
                <a:spcPct val="90000"/>
              </a:lnSpc>
              <a:spcBef>
                <a:spcPts val="500"/>
              </a:spcBef>
              <a:spcAft>
                <a:spcPts val="0"/>
              </a:spcAft>
              <a:buClr>
                <a:schemeClr val="dk1"/>
              </a:buClr>
              <a:buSzPts val="1800"/>
              <a:buChar char="•"/>
              <a:defRPr/>
            </a:lvl5pPr>
            <a:lvl6pPr marL="2743131" lvl="5" indent="-342891" algn="l">
              <a:lnSpc>
                <a:spcPct val="90000"/>
              </a:lnSpc>
              <a:spcBef>
                <a:spcPts val="500"/>
              </a:spcBef>
              <a:spcAft>
                <a:spcPts val="0"/>
              </a:spcAft>
              <a:buClr>
                <a:schemeClr val="dk1"/>
              </a:buClr>
              <a:buSzPts val="1800"/>
              <a:buChar char="•"/>
              <a:defRPr/>
            </a:lvl6pPr>
            <a:lvl7pPr marL="3200320" lvl="6" indent="-342891" algn="l">
              <a:lnSpc>
                <a:spcPct val="90000"/>
              </a:lnSpc>
              <a:spcBef>
                <a:spcPts val="500"/>
              </a:spcBef>
              <a:spcAft>
                <a:spcPts val="0"/>
              </a:spcAft>
              <a:buClr>
                <a:schemeClr val="dk1"/>
              </a:buClr>
              <a:buSzPts val="1800"/>
              <a:buChar char="•"/>
              <a:defRPr/>
            </a:lvl7pPr>
            <a:lvl8pPr marL="3657509" lvl="7" indent="-342891" algn="l">
              <a:lnSpc>
                <a:spcPct val="90000"/>
              </a:lnSpc>
              <a:spcBef>
                <a:spcPts val="500"/>
              </a:spcBef>
              <a:spcAft>
                <a:spcPts val="0"/>
              </a:spcAft>
              <a:buClr>
                <a:schemeClr val="dk1"/>
              </a:buClr>
              <a:buSzPts val="1800"/>
              <a:buChar char="•"/>
              <a:defRPr/>
            </a:lvl8pPr>
            <a:lvl9pPr marL="4114697" lvl="8" indent="-342891" algn="l">
              <a:lnSpc>
                <a:spcPct val="90000"/>
              </a:lnSpc>
              <a:spcBef>
                <a:spcPts val="500"/>
              </a:spcBef>
              <a:spcAft>
                <a:spcPts val="0"/>
              </a:spcAft>
              <a:buClr>
                <a:schemeClr val="dk1"/>
              </a:buClr>
              <a:buSzPts val="1800"/>
              <a:buChar char="•"/>
              <a:defRPr/>
            </a:lvl9pPr>
          </a:lstStyle>
          <a:p>
            <a:endParaRPr/>
          </a:p>
        </p:txBody>
      </p:sp>
      <p:sp>
        <p:nvSpPr>
          <p:cNvPr id="51" name="Google Shape;51;p44"/>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4"/>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4"/>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45"/>
          <p:cNvSpPr txBox="1">
            <a:spLocks noGrp="1"/>
          </p:cNvSpPr>
          <p:nvPr>
            <p:ph type="title"/>
          </p:nvPr>
        </p:nvSpPr>
        <p:spPr>
          <a:xfrm>
            <a:off x="628650" y="365129"/>
            <a:ext cx="78867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5"/>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5"/>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45"/>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46"/>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6"/>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46"/>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3"/>
        <p:cNvGrpSpPr/>
        <p:nvPr/>
      </p:nvGrpSpPr>
      <p:grpSpPr>
        <a:xfrm>
          <a:off x="0" y="0"/>
          <a:ext cx="0" cy="0"/>
          <a:chOff x="0" y="0"/>
          <a:chExt cx="0" cy="0"/>
        </a:xfrm>
      </p:grpSpPr>
      <p:sp>
        <p:nvSpPr>
          <p:cNvPr id="64" name="Google Shape;64;p47"/>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7"/>
          <p:cNvSpPr txBox="1">
            <a:spLocks noGrp="1"/>
          </p:cNvSpPr>
          <p:nvPr>
            <p:ph type="body" idx="1"/>
          </p:nvPr>
        </p:nvSpPr>
        <p:spPr>
          <a:xfrm>
            <a:off x="3887391" y="987432"/>
            <a:ext cx="4629150" cy="4873625"/>
          </a:xfrm>
          <a:prstGeom prst="rect">
            <a:avLst/>
          </a:prstGeom>
          <a:noFill/>
          <a:ln>
            <a:noFill/>
          </a:ln>
        </p:spPr>
        <p:txBody>
          <a:bodyPr spcFirstLastPara="1" wrap="square" lIns="91425" tIns="45700" rIns="91425" bIns="45700" anchor="t" anchorCtr="0">
            <a:normAutofit/>
          </a:bodyPr>
          <a:lstStyle>
            <a:lvl1pPr marL="457189" lvl="0" indent="-431789" algn="l">
              <a:lnSpc>
                <a:spcPct val="90000"/>
              </a:lnSpc>
              <a:spcBef>
                <a:spcPts val="1000"/>
              </a:spcBef>
              <a:spcAft>
                <a:spcPts val="0"/>
              </a:spcAft>
              <a:buClr>
                <a:schemeClr val="dk1"/>
              </a:buClr>
              <a:buSzPts val="3200"/>
              <a:buChar char="•"/>
              <a:defRPr sz="3200"/>
            </a:lvl1pPr>
            <a:lvl2pPr marL="914377" lvl="1" indent="-406390" algn="l">
              <a:lnSpc>
                <a:spcPct val="90000"/>
              </a:lnSpc>
              <a:spcBef>
                <a:spcPts val="500"/>
              </a:spcBef>
              <a:spcAft>
                <a:spcPts val="0"/>
              </a:spcAft>
              <a:buClr>
                <a:schemeClr val="dk1"/>
              </a:buClr>
              <a:buSzPts val="2800"/>
              <a:buChar char="•"/>
              <a:defRPr sz="2800"/>
            </a:lvl2pPr>
            <a:lvl3pPr marL="1371566" lvl="2" indent="-380990" algn="l">
              <a:lnSpc>
                <a:spcPct val="90000"/>
              </a:lnSpc>
              <a:spcBef>
                <a:spcPts val="500"/>
              </a:spcBef>
              <a:spcAft>
                <a:spcPts val="0"/>
              </a:spcAft>
              <a:buClr>
                <a:schemeClr val="dk1"/>
              </a:buClr>
              <a:buSzPts val="2400"/>
              <a:buChar char="•"/>
              <a:defRPr sz="2400"/>
            </a:lvl3pPr>
            <a:lvl4pPr marL="1828754" lvl="3" indent="-355591" algn="l">
              <a:lnSpc>
                <a:spcPct val="90000"/>
              </a:lnSpc>
              <a:spcBef>
                <a:spcPts val="500"/>
              </a:spcBef>
              <a:spcAft>
                <a:spcPts val="0"/>
              </a:spcAft>
              <a:buClr>
                <a:schemeClr val="dk1"/>
              </a:buClr>
              <a:buSzPts val="2000"/>
              <a:buChar char="•"/>
              <a:defRPr sz="2000"/>
            </a:lvl4pPr>
            <a:lvl5pPr marL="2285943" lvl="4" indent="-355591" algn="l">
              <a:lnSpc>
                <a:spcPct val="90000"/>
              </a:lnSpc>
              <a:spcBef>
                <a:spcPts val="500"/>
              </a:spcBef>
              <a:spcAft>
                <a:spcPts val="0"/>
              </a:spcAft>
              <a:buClr>
                <a:schemeClr val="dk1"/>
              </a:buClr>
              <a:buSzPts val="2000"/>
              <a:buChar char="•"/>
              <a:defRPr sz="2000"/>
            </a:lvl5pPr>
            <a:lvl6pPr marL="2743131" lvl="5" indent="-355591" algn="l">
              <a:lnSpc>
                <a:spcPct val="90000"/>
              </a:lnSpc>
              <a:spcBef>
                <a:spcPts val="500"/>
              </a:spcBef>
              <a:spcAft>
                <a:spcPts val="0"/>
              </a:spcAft>
              <a:buClr>
                <a:schemeClr val="dk1"/>
              </a:buClr>
              <a:buSzPts val="2000"/>
              <a:buChar char="•"/>
              <a:defRPr sz="2000"/>
            </a:lvl6pPr>
            <a:lvl7pPr marL="3200320" lvl="6" indent="-355591" algn="l">
              <a:lnSpc>
                <a:spcPct val="90000"/>
              </a:lnSpc>
              <a:spcBef>
                <a:spcPts val="500"/>
              </a:spcBef>
              <a:spcAft>
                <a:spcPts val="0"/>
              </a:spcAft>
              <a:buClr>
                <a:schemeClr val="dk1"/>
              </a:buClr>
              <a:buSzPts val="2000"/>
              <a:buChar char="•"/>
              <a:defRPr sz="2000"/>
            </a:lvl7pPr>
            <a:lvl8pPr marL="3657509" lvl="7" indent="-355591" algn="l">
              <a:lnSpc>
                <a:spcPct val="90000"/>
              </a:lnSpc>
              <a:spcBef>
                <a:spcPts val="500"/>
              </a:spcBef>
              <a:spcAft>
                <a:spcPts val="0"/>
              </a:spcAft>
              <a:buClr>
                <a:schemeClr val="dk1"/>
              </a:buClr>
              <a:buSzPts val="2000"/>
              <a:buChar char="•"/>
              <a:defRPr sz="2000"/>
            </a:lvl8pPr>
            <a:lvl9pPr marL="4114697" lvl="8" indent="-355591" algn="l">
              <a:lnSpc>
                <a:spcPct val="90000"/>
              </a:lnSpc>
              <a:spcBef>
                <a:spcPts val="500"/>
              </a:spcBef>
              <a:spcAft>
                <a:spcPts val="0"/>
              </a:spcAft>
              <a:buClr>
                <a:schemeClr val="dk1"/>
              </a:buClr>
              <a:buSzPts val="2000"/>
              <a:buChar char="•"/>
              <a:defRPr sz="2000"/>
            </a:lvl9pPr>
          </a:lstStyle>
          <a:p>
            <a:endParaRPr/>
          </a:p>
        </p:txBody>
      </p:sp>
      <p:sp>
        <p:nvSpPr>
          <p:cNvPr id="66" name="Google Shape;66;p47"/>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67" name="Google Shape;67;p47"/>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47"/>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7"/>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0"/>
        <p:cNvGrpSpPr/>
        <p:nvPr/>
      </p:nvGrpSpPr>
      <p:grpSpPr>
        <a:xfrm>
          <a:off x="0" y="0"/>
          <a:ext cx="0" cy="0"/>
          <a:chOff x="0" y="0"/>
          <a:chExt cx="0" cy="0"/>
        </a:xfrm>
      </p:grpSpPr>
      <p:sp>
        <p:nvSpPr>
          <p:cNvPr id="71" name="Google Shape;71;p48"/>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8"/>
          <p:cNvSpPr>
            <a:spLocks noGrp="1"/>
          </p:cNvSpPr>
          <p:nvPr>
            <p:ph type="pic" idx="2"/>
          </p:nvPr>
        </p:nvSpPr>
        <p:spPr>
          <a:xfrm>
            <a:off x="3887391" y="987432"/>
            <a:ext cx="4629150" cy="4873625"/>
          </a:xfrm>
          <a:prstGeom prst="rect">
            <a:avLst/>
          </a:prstGeom>
          <a:noFill/>
          <a:ln>
            <a:noFill/>
          </a:ln>
        </p:spPr>
      </p:sp>
      <p:sp>
        <p:nvSpPr>
          <p:cNvPr id="73" name="Google Shape;73;p48"/>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rmAutofit/>
          </a:bodyPr>
          <a:lstStyle>
            <a:lvl1pPr marL="457189" lvl="0" indent="-228594" algn="l">
              <a:lnSpc>
                <a:spcPct val="90000"/>
              </a:lnSpc>
              <a:spcBef>
                <a:spcPts val="1000"/>
              </a:spcBef>
              <a:spcAft>
                <a:spcPts val="0"/>
              </a:spcAft>
              <a:buClr>
                <a:schemeClr val="dk1"/>
              </a:buClr>
              <a:buSzPts val="1600"/>
              <a:buNone/>
              <a:defRPr sz="1600"/>
            </a:lvl1pPr>
            <a:lvl2pPr marL="914377" lvl="1" indent="-228594" algn="l">
              <a:lnSpc>
                <a:spcPct val="90000"/>
              </a:lnSpc>
              <a:spcBef>
                <a:spcPts val="500"/>
              </a:spcBef>
              <a:spcAft>
                <a:spcPts val="0"/>
              </a:spcAft>
              <a:buClr>
                <a:schemeClr val="dk1"/>
              </a:buClr>
              <a:buSzPts val="1400"/>
              <a:buNone/>
              <a:defRPr sz="1400"/>
            </a:lvl2pPr>
            <a:lvl3pPr marL="1371566" lvl="2" indent="-228594" algn="l">
              <a:lnSpc>
                <a:spcPct val="90000"/>
              </a:lnSpc>
              <a:spcBef>
                <a:spcPts val="500"/>
              </a:spcBef>
              <a:spcAft>
                <a:spcPts val="0"/>
              </a:spcAft>
              <a:buClr>
                <a:schemeClr val="dk1"/>
              </a:buClr>
              <a:buSzPts val="1200"/>
              <a:buNone/>
              <a:defRPr sz="1200"/>
            </a:lvl3pPr>
            <a:lvl4pPr marL="1828754" lvl="3" indent="-228594" algn="l">
              <a:lnSpc>
                <a:spcPct val="90000"/>
              </a:lnSpc>
              <a:spcBef>
                <a:spcPts val="500"/>
              </a:spcBef>
              <a:spcAft>
                <a:spcPts val="0"/>
              </a:spcAft>
              <a:buClr>
                <a:schemeClr val="dk1"/>
              </a:buClr>
              <a:buSzPts val="1000"/>
              <a:buNone/>
              <a:defRPr sz="1000"/>
            </a:lvl4pPr>
            <a:lvl5pPr marL="2285943" lvl="4" indent="-228594" algn="l">
              <a:lnSpc>
                <a:spcPct val="90000"/>
              </a:lnSpc>
              <a:spcBef>
                <a:spcPts val="500"/>
              </a:spcBef>
              <a:spcAft>
                <a:spcPts val="0"/>
              </a:spcAft>
              <a:buClr>
                <a:schemeClr val="dk1"/>
              </a:buClr>
              <a:buSzPts val="1000"/>
              <a:buNone/>
              <a:defRPr sz="1000"/>
            </a:lvl5pPr>
            <a:lvl6pPr marL="2743131" lvl="5" indent="-228594" algn="l">
              <a:lnSpc>
                <a:spcPct val="90000"/>
              </a:lnSpc>
              <a:spcBef>
                <a:spcPts val="500"/>
              </a:spcBef>
              <a:spcAft>
                <a:spcPts val="0"/>
              </a:spcAft>
              <a:buClr>
                <a:schemeClr val="dk1"/>
              </a:buClr>
              <a:buSzPts val="1000"/>
              <a:buNone/>
              <a:defRPr sz="1000"/>
            </a:lvl6pPr>
            <a:lvl7pPr marL="3200320" lvl="6" indent="-228594" algn="l">
              <a:lnSpc>
                <a:spcPct val="90000"/>
              </a:lnSpc>
              <a:spcBef>
                <a:spcPts val="500"/>
              </a:spcBef>
              <a:spcAft>
                <a:spcPts val="0"/>
              </a:spcAft>
              <a:buClr>
                <a:schemeClr val="dk1"/>
              </a:buClr>
              <a:buSzPts val="1000"/>
              <a:buNone/>
              <a:defRPr sz="1000"/>
            </a:lvl7pPr>
            <a:lvl8pPr marL="3657509" lvl="7" indent="-228594" algn="l">
              <a:lnSpc>
                <a:spcPct val="90000"/>
              </a:lnSpc>
              <a:spcBef>
                <a:spcPts val="500"/>
              </a:spcBef>
              <a:spcAft>
                <a:spcPts val="0"/>
              </a:spcAft>
              <a:buClr>
                <a:schemeClr val="dk1"/>
              </a:buClr>
              <a:buSzPts val="1000"/>
              <a:buNone/>
              <a:defRPr sz="1000"/>
            </a:lvl8pPr>
            <a:lvl9pPr marL="4114697" lvl="8" indent="-228594" algn="l">
              <a:lnSpc>
                <a:spcPct val="90000"/>
              </a:lnSpc>
              <a:spcBef>
                <a:spcPts val="500"/>
              </a:spcBef>
              <a:spcAft>
                <a:spcPts val="0"/>
              </a:spcAft>
              <a:buClr>
                <a:schemeClr val="dk1"/>
              </a:buClr>
              <a:buSzPts val="1000"/>
              <a:buNone/>
              <a:defRPr sz="1000"/>
            </a:lvl9pPr>
          </a:lstStyle>
          <a:p>
            <a:endParaRPr/>
          </a:p>
        </p:txBody>
      </p:sp>
      <p:sp>
        <p:nvSpPr>
          <p:cNvPr id="74" name="Google Shape;74;p48"/>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48"/>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8"/>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title"/>
          </p:nvPr>
        </p:nvSpPr>
        <p:spPr>
          <a:xfrm>
            <a:off x="628650" y="365129"/>
            <a:ext cx="78867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9"/>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9"/>
          <p:cNvSpPr txBox="1">
            <a:spLocks noGrp="1"/>
          </p:cNvSpPr>
          <p:nvPr>
            <p:ph type="dt" idx="10"/>
          </p:nvPr>
        </p:nvSpPr>
        <p:spPr>
          <a:xfrm>
            <a:off x="628650" y="6356357"/>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9"/>
          <p:cNvSpPr txBox="1">
            <a:spLocks noGrp="1"/>
          </p:cNvSpPr>
          <p:nvPr>
            <p:ph type="ftr" idx="11"/>
          </p:nvPr>
        </p:nvSpPr>
        <p:spPr>
          <a:xfrm>
            <a:off x="3028950" y="6356357"/>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9"/>
          <p:cNvSpPr txBox="1">
            <a:spLocks noGrp="1"/>
          </p:cNvSpPr>
          <p:nvPr>
            <p:ph type="sldNum" idx="12"/>
          </p:nvPr>
        </p:nvSpPr>
        <p:spPr>
          <a:xfrm>
            <a:off x="6457950" y="6356357"/>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1LfqWDT2Nhc"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8639FB-1AE4-69C4-2166-972FA7A11379}"/>
              </a:ext>
            </a:extLst>
          </p:cNvPr>
          <p:cNvSpPr>
            <a:spLocks noGrp="1"/>
          </p:cNvSpPr>
          <p:nvPr>
            <p:ph type="sldNum" idx="12"/>
          </p:nvPr>
        </p:nvSpPr>
        <p:spPr/>
        <p:txBody>
          <a:bodyPr/>
          <a:lstStyle/>
          <a:p>
            <a:fld id="{00000000-1234-1234-1234-123412341234}" type="slidenum">
              <a:rPr lang="en-US" smtClean="0"/>
              <a:pPr/>
              <a:t>1</a:t>
            </a:fld>
            <a:endParaRPr lang="en-US"/>
          </a:p>
        </p:txBody>
      </p:sp>
      <p:pic>
        <p:nvPicPr>
          <p:cNvPr id="4" name="Picture 3" descr="A blue and yellow text on a blue background&#10;&#10;Description automatically generated">
            <a:extLst>
              <a:ext uri="{FF2B5EF4-FFF2-40B4-BE49-F238E27FC236}">
                <a16:creationId xmlns:a16="http://schemas.microsoft.com/office/drawing/2014/main" id="{DCBD9A9D-26B9-D069-D52E-AB7877D9F0E9}"/>
              </a:ext>
            </a:extLst>
          </p:cNvPr>
          <p:cNvPicPr>
            <a:picLocks noChangeAspect="1"/>
          </p:cNvPicPr>
          <p:nvPr/>
        </p:nvPicPr>
        <p:blipFill>
          <a:blip r:embed="rId2"/>
          <a:stretch>
            <a:fillRect/>
          </a:stretch>
        </p:blipFill>
        <p:spPr>
          <a:xfrm>
            <a:off x="0" y="857213"/>
            <a:ext cx="9144000" cy="5143581"/>
          </a:xfrm>
          <a:prstGeom prst="rect">
            <a:avLst/>
          </a:prstGeom>
        </p:spPr>
      </p:pic>
    </p:spTree>
    <p:extLst>
      <p:ext uri="{BB962C8B-B14F-4D97-AF65-F5344CB8AC3E}">
        <p14:creationId xmlns:p14="http://schemas.microsoft.com/office/powerpoint/2010/main" val="1720974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7"/>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 </a:t>
            </a:r>
            <a:r>
              <a:rPr lang="en-US" sz="2800">
                <a:solidFill>
                  <a:schemeClr val="accent1"/>
                </a:solidFill>
                <a:latin typeface="Calibri"/>
                <a:ea typeface="Calibri"/>
                <a:cs typeface="Calibri"/>
                <a:sym typeface="Calibri"/>
              </a:rPr>
              <a:t>–</a:t>
            </a:r>
            <a:r>
              <a:rPr lang="en-US">
                <a:latin typeface="Arial"/>
                <a:ea typeface="Arial"/>
                <a:cs typeface="Arial"/>
                <a:sym typeface="Arial"/>
              </a:rPr>
              <a:t> Phương pháp thiết kế</a:t>
            </a:r>
            <a:endParaRPr>
              <a:latin typeface="Arial"/>
              <a:ea typeface="Arial"/>
              <a:cs typeface="Arial"/>
              <a:sym typeface="Arial"/>
            </a:endParaRPr>
          </a:p>
        </p:txBody>
      </p:sp>
      <p:sp>
        <p:nvSpPr>
          <p:cNvPr id="159" name="Google Shape;159;p7"/>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10</a:t>
            </a:fld>
            <a:endParaRPr/>
          </a:p>
        </p:txBody>
      </p:sp>
      <p:sp>
        <p:nvSpPr>
          <p:cNvPr id="160" name="Google Shape;160;p7"/>
          <p:cNvSpPr txBox="1">
            <a:spLocks noGrp="1"/>
          </p:cNvSpPr>
          <p:nvPr>
            <p:ph type="body" idx="1"/>
          </p:nvPr>
        </p:nvSpPr>
        <p:spPr>
          <a:xfrm>
            <a:off x="216540" y="1009651"/>
            <a:ext cx="8711155" cy="5322324"/>
          </a:xfrm>
          <a:prstGeom prst="rect">
            <a:avLst/>
          </a:prstGeom>
          <a:noFill/>
          <a:ln>
            <a:noFill/>
          </a:ln>
        </p:spPr>
        <p:txBody>
          <a:bodyPr spcFirstLastPara="1" wrap="square" lIns="91425" tIns="45700" rIns="91425" bIns="45700" anchor="t" anchorCtr="0">
            <a:normAutofit fontScale="85000" lnSpcReduction="20000"/>
          </a:bodyPr>
          <a:lstStyle/>
          <a:p>
            <a:pPr marL="0" indent="0">
              <a:lnSpc>
                <a:spcPct val="170000"/>
              </a:lnSpc>
              <a:spcBef>
                <a:spcPts val="60"/>
              </a:spcBef>
              <a:spcAft>
                <a:spcPts val="60"/>
              </a:spcAft>
              <a:buSzPts val="2400"/>
              <a:buNone/>
            </a:pPr>
            <a:r>
              <a:rPr lang="vi-VN" sz="2400" b="1">
                <a:latin typeface="+mn-lt"/>
              </a:rPr>
              <a:t>Mô </a:t>
            </a:r>
            <a:r>
              <a:rPr lang="vi-VN" sz="2400" b="1" err="1">
                <a:latin typeface="+mn-lt"/>
              </a:rPr>
              <a:t>hình</a:t>
            </a:r>
            <a:r>
              <a:rPr lang="vi-VN" sz="2400" b="1">
                <a:latin typeface="+mn-lt"/>
              </a:rPr>
              <a:t> RL </a:t>
            </a:r>
            <a:r>
              <a:rPr lang="vi-VN" sz="2400" b="1" err="1">
                <a:latin typeface="+mn-lt"/>
              </a:rPr>
              <a:t>đề</a:t>
            </a:r>
            <a:r>
              <a:rPr lang="vi-VN" sz="2400" b="1">
                <a:latin typeface="+mn-lt"/>
              </a:rPr>
              <a:t> </a:t>
            </a:r>
            <a:r>
              <a:rPr lang="vi-VN" sz="2400" b="1" err="1">
                <a:latin typeface="+mn-lt"/>
              </a:rPr>
              <a:t>xuất</a:t>
            </a:r>
            <a:endParaRPr lang="vi-VN" sz="2400" b="1">
              <a:latin typeface="+mn-lt"/>
            </a:endParaRPr>
          </a:p>
          <a:p>
            <a:pPr marL="342891" indent="-342891">
              <a:lnSpc>
                <a:spcPct val="170000"/>
              </a:lnSpc>
              <a:spcBef>
                <a:spcPts val="60"/>
              </a:spcBef>
              <a:spcAft>
                <a:spcPts val="60"/>
              </a:spcAft>
              <a:buSzPts val="2400"/>
              <a:buFont typeface="Noto Sans Symbols"/>
              <a:buChar char="❑"/>
            </a:pPr>
            <a:r>
              <a:rPr lang="vi-VN" sz="2400" b="1">
                <a:latin typeface="+mn-lt"/>
              </a:rPr>
              <a:t>Agent: </a:t>
            </a:r>
          </a:p>
          <a:p>
            <a:pPr marL="342891" indent="-342891">
              <a:lnSpc>
                <a:spcPct val="170000"/>
              </a:lnSpc>
              <a:spcBef>
                <a:spcPts val="60"/>
              </a:spcBef>
              <a:spcAft>
                <a:spcPts val="60"/>
              </a:spcAft>
              <a:buSzPts val="2400"/>
            </a:pPr>
            <a:r>
              <a:rPr lang="vi-VN" sz="2400" err="1">
                <a:latin typeface="+mn-lt"/>
              </a:rPr>
              <a:t>Thuật</a:t>
            </a:r>
            <a:r>
              <a:rPr lang="vi-VN" sz="2400">
                <a:latin typeface="+mn-lt"/>
              </a:rPr>
              <a:t> </a:t>
            </a:r>
            <a:r>
              <a:rPr lang="vi-VN" sz="2400" err="1">
                <a:latin typeface="+mn-lt"/>
              </a:rPr>
              <a:t>toán</a:t>
            </a:r>
            <a:r>
              <a:rPr lang="vi-VN" sz="2400">
                <a:latin typeface="+mn-lt"/>
              </a:rPr>
              <a:t> </a:t>
            </a:r>
            <a:r>
              <a:rPr lang="vi-VN" sz="2400" err="1">
                <a:latin typeface="+mn-lt"/>
              </a:rPr>
              <a:t>sử</a:t>
            </a:r>
            <a:r>
              <a:rPr lang="vi-VN" sz="2400">
                <a:latin typeface="+mn-lt"/>
              </a:rPr>
              <a:t> </a:t>
            </a:r>
            <a:r>
              <a:rPr lang="vi-VN" sz="2400" err="1">
                <a:latin typeface="+mn-lt"/>
              </a:rPr>
              <a:t>dụng</a:t>
            </a:r>
            <a:r>
              <a:rPr lang="vi-VN" sz="2400">
                <a:latin typeface="+mn-lt"/>
              </a:rPr>
              <a:t>: </a:t>
            </a:r>
            <a:r>
              <a:rPr lang="vi-VN" sz="2400" err="1">
                <a:latin typeface="+mn-lt"/>
              </a:rPr>
              <a:t>DistDQN</a:t>
            </a:r>
            <a:endParaRPr lang="vi-VN" sz="2400">
              <a:latin typeface="+mn-lt"/>
            </a:endParaRPr>
          </a:p>
          <a:p>
            <a:pPr marL="342891" indent="-342891">
              <a:lnSpc>
                <a:spcPct val="170000"/>
              </a:lnSpc>
              <a:spcBef>
                <a:spcPts val="60"/>
              </a:spcBef>
              <a:spcAft>
                <a:spcPts val="60"/>
              </a:spcAft>
              <a:buSzPts val="2400"/>
            </a:pPr>
            <a:r>
              <a:rPr lang="vi-VN" sz="2400">
                <a:latin typeface="+mn-lt"/>
              </a:rPr>
              <a:t>Optimizer: Adam</a:t>
            </a:r>
          </a:p>
          <a:p>
            <a:pPr marL="342891" indent="-342891">
              <a:lnSpc>
                <a:spcPct val="170000"/>
              </a:lnSpc>
              <a:spcBef>
                <a:spcPts val="60"/>
              </a:spcBef>
              <a:spcAft>
                <a:spcPts val="60"/>
              </a:spcAft>
              <a:buSzPts val="2400"/>
            </a:pPr>
            <a:r>
              <a:rPr lang="vi-VN" sz="2400">
                <a:latin typeface="+mn-lt"/>
              </a:rPr>
              <a:t>Explorer: Noisy Net</a:t>
            </a:r>
          </a:p>
          <a:p>
            <a:pPr marL="342891" indent="-342891">
              <a:lnSpc>
                <a:spcPct val="170000"/>
              </a:lnSpc>
              <a:spcBef>
                <a:spcPts val="60"/>
              </a:spcBef>
              <a:spcAft>
                <a:spcPts val="60"/>
              </a:spcAft>
              <a:buSzPts val="2400"/>
            </a:pPr>
            <a:r>
              <a:rPr lang="vi-VN" sz="2400">
                <a:latin typeface="+mn-lt"/>
              </a:rPr>
              <a:t>Reward:</a:t>
            </a:r>
            <a:endParaRPr lang="en-US" sz="2200">
              <a:latin typeface="+mn-lt"/>
            </a:endParaRPr>
          </a:p>
          <a:p>
            <a:pPr marL="1828754" lvl="4" indent="0">
              <a:lnSpc>
                <a:spcPct val="170000"/>
              </a:lnSpc>
              <a:spcBef>
                <a:spcPts val="60"/>
              </a:spcBef>
              <a:spcAft>
                <a:spcPts val="60"/>
              </a:spcAft>
              <a:buNone/>
            </a:pPr>
            <a:r>
              <a:rPr lang="en-US" sz="2600" i="1">
                <a:latin typeface="+mn-lt"/>
              </a:rPr>
              <a:t>R = R</a:t>
            </a:r>
            <a:r>
              <a:rPr lang="en-US" sz="2600" i="1" baseline="-25000">
                <a:latin typeface="+mn-lt"/>
              </a:rPr>
              <a:t>det</a:t>
            </a:r>
            <a:r>
              <a:rPr lang="en-US" sz="2600" i="1">
                <a:latin typeface="+mn-lt"/>
              </a:rPr>
              <a:t> * </a:t>
            </a:r>
            <a:r>
              <a:rPr lang="el-GR" sz="2600" i="1">
                <a:latin typeface="+mn-lt"/>
              </a:rPr>
              <a:t>ω</a:t>
            </a:r>
            <a:r>
              <a:rPr lang="en-US" sz="2600" i="1" baseline="-25000">
                <a:latin typeface="+mn-lt"/>
              </a:rPr>
              <a:t>det</a:t>
            </a:r>
            <a:r>
              <a:rPr lang="en-US" sz="2600" i="1">
                <a:latin typeface="+mn-lt"/>
              </a:rPr>
              <a:t> + R</a:t>
            </a:r>
            <a:r>
              <a:rPr lang="en-US" sz="2600" i="1" baseline="-25000">
                <a:latin typeface="+mn-lt"/>
              </a:rPr>
              <a:t>dis</a:t>
            </a:r>
            <a:r>
              <a:rPr lang="en-US" sz="2600" i="1">
                <a:latin typeface="+mn-lt"/>
              </a:rPr>
              <a:t> * </a:t>
            </a:r>
            <a:r>
              <a:rPr lang="el-GR" sz="2600" i="1">
                <a:latin typeface="+mn-lt"/>
              </a:rPr>
              <a:t>ω</a:t>
            </a:r>
            <a:r>
              <a:rPr lang="en-US" sz="2600" i="1" baseline="-25000">
                <a:latin typeface="+mn-lt"/>
              </a:rPr>
              <a:t>dis</a:t>
            </a:r>
            <a:r>
              <a:rPr lang="en-US" sz="2600" i="1">
                <a:latin typeface="+mn-lt"/>
              </a:rPr>
              <a:t> + R</a:t>
            </a:r>
            <a:r>
              <a:rPr lang="en-US" sz="2600" i="1" baseline="-25000">
                <a:latin typeface="+mn-lt"/>
              </a:rPr>
              <a:t>func</a:t>
            </a:r>
            <a:r>
              <a:rPr lang="en-US" sz="2600" i="1">
                <a:latin typeface="+mn-lt"/>
              </a:rPr>
              <a:t> * </a:t>
            </a:r>
            <a:r>
              <a:rPr lang="el-GR" sz="2600" i="1">
                <a:latin typeface="+mn-lt"/>
              </a:rPr>
              <a:t>ω</a:t>
            </a:r>
            <a:r>
              <a:rPr lang="en-US" sz="2600" i="1" baseline="-25000">
                <a:latin typeface="+mn-lt"/>
              </a:rPr>
              <a:t>func</a:t>
            </a:r>
          </a:p>
          <a:p>
            <a:pPr marL="2171646" lvl="4">
              <a:lnSpc>
                <a:spcPct val="170000"/>
              </a:lnSpc>
              <a:spcBef>
                <a:spcPts val="60"/>
              </a:spcBef>
              <a:spcAft>
                <a:spcPts val="60"/>
              </a:spcAft>
              <a:buFont typeface="Courier New" panose="02070309020205020404" pitchFamily="49" charset="0"/>
              <a:buChar char="o"/>
            </a:pPr>
            <a:r>
              <a:rPr lang="en-US" sz="1900">
                <a:latin typeface="+mn-lt"/>
              </a:rPr>
              <a:t>R</a:t>
            </a:r>
            <a:r>
              <a:rPr lang="en-US" sz="1900" baseline="-25000">
                <a:latin typeface="+mn-lt"/>
              </a:rPr>
              <a:t>det </a:t>
            </a:r>
            <a:r>
              <a:rPr lang="en-US" sz="1900">
                <a:latin typeface="+mn-lt"/>
              </a:rPr>
              <a:t>: Reward từ bộ phát hiện mã độc</a:t>
            </a:r>
          </a:p>
          <a:p>
            <a:pPr marL="2171646" lvl="4">
              <a:lnSpc>
                <a:spcPct val="170000"/>
              </a:lnSpc>
              <a:spcBef>
                <a:spcPts val="60"/>
              </a:spcBef>
              <a:spcAft>
                <a:spcPts val="60"/>
              </a:spcAft>
              <a:buFont typeface="Courier New" panose="02070309020205020404" pitchFamily="49" charset="0"/>
              <a:buChar char="o"/>
            </a:pPr>
            <a:r>
              <a:rPr lang="en-US" sz="1900">
                <a:latin typeface="+mn-lt"/>
              </a:rPr>
              <a:t>R</a:t>
            </a:r>
            <a:r>
              <a:rPr lang="en-US" sz="1900" baseline="-25000">
                <a:latin typeface="+mn-lt"/>
              </a:rPr>
              <a:t>det </a:t>
            </a:r>
            <a:r>
              <a:rPr lang="en-US" sz="1900">
                <a:latin typeface="+mn-lt"/>
              </a:rPr>
              <a:t>: Reward từ bộ kiểm chứng chức năng</a:t>
            </a:r>
          </a:p>
          <a:p>
            <a:pPr marL="2171646" lvl="4">
              <a:lnSpc>
                <a:spcPct val="170000"/>
              </a:lnSpc>
              <a:spcBef>
                <a:spcPts val="60"/>
              </a:spcBef>
              <a:spcAft>
                <a:spcPts val="60"/>
              </a:spcAft>
              <a:buFont typeface="Courier New" panose="02070309020205020404" pitchFamily="49" charset="0"/>
              <a:buChar char="o"/>
            </a:pPr>
            <a:r>
              <a:rPr lang="en-US" sz="1900">
                <a:latin typeface="+mn-lt"/>
              </a:rPr>
              <a:t>R</a:t>
            </a:r>
            <a:r>
              <a:rPr lang="en-US" sz="1900" baseline="-25000">
                <a:latin typeface="+mn-lt"/>
              </a:rPr>
              <a:t>det </a:t>
            </a:r>
            <a:r>
              <a:rPr lang="en-US" sz="1900">
                <a:latin typeface="+mn-lt"/>
              </a:rPr>
              <a:t>: Reward dựa trên số hành động thực hiện</a:t>
            </a:r>
          </a:p>
          <a:p>
            <a:pPr marL="2171646" lvl="4">
              <a:lnSpc>
                <a:spcPct val="170000"/>
              </a:lnSpc>
              <a:spcBef>
                <a:spcPts val="60"/>
              </a:spcBef>
              <a:spcAft>
                <a:spcPts val="60"/>
              </a:spcAft>
              <a:buFont typeface="Courier New" panose="02070309020205020404" pitchFamily="49" charset="0"/>
              <a:buChar char="o"/>
            </a:pPr>
            <a:r>
              <a:rPr lang="el-GR" sz="1900">
                <a:latin typeface="+mn-lt"/>
              </a:rPr>
              <a:t>ω</a:t>
            </a:r>
            <a:r>
              <a:rPr lang="en-US" sz="1900">
                <a:latin typeface="+mn-lt"/>
              </a:rPr>
              <a:t>: Trọng số tương ứng với các reward</a:t>
            </a:r>
          </a:p>
          <a:p>
            <a:pPr marL="2171646" lvl="4">
              <a:lnSpc>
                <a:spcPct val="170000"/>
              </a:lnSpc>
              <a:spcBef>
                <a:spcPts val="60"/>
              </a:spcBef>
              <a:spcAft>
                <a:spcPts val="60"/>
              </a:spcAft>
              <a:buFont typeface="Courier New" panose="02070309020205020404" pitchFamily="49" charset="0"/>
              <a:buChar char="o"/>
            </a:pPr>
            <a:endParaRPr lang="en-US" baseline="-25000">
              <a:latin typeface="+mn-lt"/>
            </a:endParaRPr>
          </a:p>
          <a:p>
            <a:pPr marL="2171646" lvl="4">
              <a:lnSpc>
                <a:spcPct val="170000"/>
              </a:lnSpc>
              <a:spcBef>
                <a:spcPts val="60"/>
              </a:spcBef>
              <a:spcAft>
                <a:spcPts val="60"/>
              </a:spcAft>
              <a:buFont typeface="Courier New" panose="02070309020205020404" pitchFamily="49" charset="0"/>
              <a:buChar char="o"/>
            </a:pPr>
            <a:endParaRPr lang="en-US" baseline="-25000">
              <a:latin typeface="+mn-lt"/>
            </a:endParaRPr>
          </a:p>
          <a:p>
            <a:pPr marL="2171646" lvl="4">
              <a:lnSpc>
                <a:spcPct val="170000"/>
              </a:lnSpc>
              <a:spcBef>
                <a:spcPts val="60"/>
              </a:spcBef>
              <a:spcAft>
                <a:spcPts val="60"/>
              </a:spcAft>
              <a:buFont typeface="Courier New" panose="02070309020205020404" pitchFamily="49" charset="0"/>
              <a:buChar char="o"/>
            </a:pPr>
            <a:endParaRPr lang="en-US" baseline="-25000">
              <a:latin typeface="+mn-lt"/>
            </a:endParaRPr>
          </a:p>
          <a:p>
            <a:pPr marL="2171646" lvl="4">
              <a:lnSpc>
                <a:spcPct val="170000"/>
              </a:lnSpc>
              <a:spcBef>
                <a:spcPts val="60"/>
              </a:spcBef>
              <a:spcAft>
                <a:spcPts val="60"/>
              </a:spcAft>
              <a:buFont typeface="Courier New" panose="02070309020205020404" pitchFamily="49" charset="0"/>
              <a:buChar char="o"/>
            </a:pPr>
            <a:endParaRPr lang="en-US">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8"/>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 </a:t>
            </a:r>
            <a:r>
              <a:rPr lang="en-US" sz="2800">
                <a:solidFill>
                  <a:schemeClr val="accent1"/>
                </a:solidFill>
                <a:latin typeface="Calibri"/>
                <a:ea typeface="Calibri"/>
                <a:cs typeface="Calibri"/>
                <a:sym typeface="Calibri"/>
              </a:rPr>
              <a:t>–</a:t>
            </a:r>
            <a:r>
              <a:rPr lang="en-US">
                <a:latin typeface="Arial"/>
                <a:ea typeface="Arial"/>
                <a:cs typeface="Arial"/>
                <a:sym typeface="Arial"/>
              </a:rPr>
              <a:t> Phương pháp thiết kế</a:t>
            </a:r>
            <a:endParaRPr>
              <a:latin typeface="Arial"/>
              <a:ea typeface="Arial"/>
              <a:cs typeface="Arial"/>
              <a:sym typeface="Arial"/>
            </a:endParaRPr>
          </a:p>
        </p:txBody>
      </p:sp>
      <p:sp>
        <p:nvSpPr>
          <p:cNvPr id="167" name="Google Shape;167;p8"/>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11</a:t>
            </a:fld>
            <a:endParaRPr/>
          </a:p>
        </p:txBody>
      </p:sp>
      <p:sp>
        <p:nvSpPr>
          <p:cNvPr id="168" name="Google Shape;168;p8"/>
          <p:cNvSpPr txBox="1">
            <a:spLocks noGrp="1"/>
          </p:cNvSpPr>
          <p:nvPr>
            <p:ph type="body" idx="1"/>
          </p:nvPr>
        </p:nvSpPr>
        <p:spPr>
          <a:xfrm>
            <a:off x="226259" y="872003"/>
            <a:ext cx="8691491" cy="5351821"/>
          </a:xfrm>
          <a:prstGeom prst="rect">
            <a:avLst/>
          </a:prstGeom>
          <a:noFill/>
          <a:ln>
            <a:noFill/>
          </a:ln>
        </p:spPr>
        <p:txBody>
          <a:bodyPr spcFirstLastPara="1" wrap="square" lIns="91425" tIns="45700" rIns="91425" bIns="45700" anchor="t" anchorCtr="0">
            <a:normAutofit/>
          </a:bodyPr>
          <a:lstStyle/>
          <a:p>
            <a:pPr marL="0" indent="0">
              <a:lnSpc>
                <a:spcPct val="150000"/>
              </a:lnSpc>
              <a:spcBef>
                <a:spcPts val="60"/>
              </a:spcBef>
              <a:spcAft>
                <a:spcPts val="60"/>
              </a:spcAft>
              <a:buSzPts val="2400"/>
              <a:buNone/>
            </a:pPr>
            <a:r>
              <a:rPr lang="en-US" sz="2400" b="1"/>
              <a:t>Mô hình RL đề xuất</a:t>
            </a:r>
            <a:endParaRPr sz="2400" b="1"/>
          </a:p>
          <a:p>
            <a:pPr marL="342891" indent="-342891">
              <a:lnSpc>
                <a:spcPct val="150000"/>
              </a:lnSpc>
              <a:spcBef>
                <a:spcPts val="60"/>
              </a:spcBef>
              <a:spcAft>
                <a:spcPts val="60"/>
              </a:spcAft>
              <a:buSzPts val="2400"/>
              <a:buFont typeface="Noto Sans Symbols"/>
              <a:buChar char="❑"/>
            </a:pPr>
            <a:r>
              <a:rPr lang="en-US" sz="2400" b="1"/>
              <a:t>Không gian hành động:</a:t>
            </a:r>
            <a:endParaRPr sz="2400" b="1"/>
          </a:p>
          <a:p>
            <a:pPr marL="0" indent="0">
              <a:lnSpc>
                <a:spcPct val="150000"/>
              </a:lnSpc>
              <a:spcBef>
                <a:spcPts val="60"/>
              </a:spcBef>
              <a:spcAft>
                <a:spcPts val="60"/>
              </a:spcAft>
              <a:buSzPts val="2400"/>
              <a:buNone/>
            </a:pPr>
            <a:endParaRPr sz="2400" b="1"/>
          </a:p>
        </p:txBody>
      </p:sp>
      <p:graphicFrame>
        <p:nvGraphicFramePr>
          <p:cNvPr id="169" name="Google Shape;169;p8"/>
          <p:cNvGraphicFramePr/>
          <p:nvPr>
            <p:extLst>
              <p:ext uri="{D42A27DB-BD31-4B8C-83A1-F6EECF244321}">
                <p14:modId xmlns:p14="http://schemas.microsoft.com/office/powerpoint/2010/main" val="386394582"/>
              </p:ext>
            </p:extLst>
          </p:nvPr>
        </p:nvGraphicFramePr>
        <p:xfrm>
          <a:off x="344134" y="2054947"/>
          <a:ext cx="8150937" cy="4434950"/>
        </p:xfrm>
        <a:graphic>
          <a:graphicData uri="http://schemas.openxmlformats.org/drawingml/2006/table">
            <a:tbl>
              <a:tblPr firstRow="1" bandRow="1">
                <a:noFill/>
                <a:tableStyleId>{BF1D8998-530B-4388-9B22-811883E3E9FA}</a:tableStyleId>
              </a:tblPr>
              <a:tblGrid>
                <a:gridCol w="995691">
                  <a:extLst>
                    <a:ext uri="{9D8B030D-6E8A-4147-A177-3AD203B41FA5}">
                      <a16:colId xmlns:a16="http://schemas.microsoft.com/office/drawing/2014/main" val="20000"/>
                    </a:ext>
                  </a:extLst>
                </a:gridCol>
                <a:gridCol w="1600909">
                  <a:extLst>
                    <a:ext uri="{9D8B030D-6E8A-4147-A177-3AD203B41FA5}">
                      <a16:colId xmlns:a16="http://schemas.microsoft.com/office/drawing/2014/main" val="20001"/>
                    </a:ext>
                  </a:extLst>
                </a:gridCol>
                <a:gridCol w="5554337">
                  <a:extLst>
                    <a:ext uri="{9D8B030D-6E8A-4147-A177-3AD203B41FA5}">
                      <a16:colId xmlns:a16="http://schemas.microsoft.com/office/drawing/2014/main" val="20002"/>
                    </a:ext>
                  </a:extLst>
                </a:gridCol>
              </a:tblGrid>
              <a:tr h="310782">
                <a:tc>
                  <a:txBody>
                    <a:bodyPr/>
                    <a:lstStyle/>
                    <a:p>
                      <a:pPr marL="0" marR="0" lvl="0" indent="0" algn="l" rtl="0">
                        <a:lnSpc>
                          <a:spcPct val="100000"/>
                        </a:lnSpc>
                        <a:spcBef>
                          <a:spcPts val="0"/>
                        </a:spcBef>
                        <a:spcAft>
                          <a:spcPts val="0"/>
                        </a:spcAft>
                        <a:buNone/>
                      </a:pPr>
                      <a:r>
                        <a:rPr lang="en-US" sz="1500" u="none" strike="noStrike" cap="none"/>
                        <a:t>STT</a:t>
                      </a: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t>Hành động</a:t>
                      </a:r>
                      <a:endParaRPr sz="1500" u="none" strike="noStrike" cap="none"/>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t>Mô tả</a:t>
                      </a:r>
                      <a:endParaRPr sz="1500" u="none" strike="noStrike" cap="none"/>
                    </a:p>
                  </a:txBody>
                  <a:tcPr marL="91451" marR="91451" marT="45725" marB="45725"/>
                </a:tc>
                <a:extLst>
                  <a:ext uri="{0D108BD9-81ED-4DB2-BD59-A6C34878D82A}">
                    <a16:rowId xmlns:a16="http://schemas.microsoft.com/office/drawing/2014/main" val="10000"/>
                  </a:ext>
                </a:extLst>
              </a:tr>
              <a:tr h="532762">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1</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imports_append </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Thêm các functions (hàm) vào Import table trong phần header của tập tin PE.</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01"/>
                  </a:ext>
                </a:extLst>
              </a:tr>
              <a:tr h="310782">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2</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section_rename</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Đổi tên section bất kỳ trong tập tin PE.</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02"/>
                  </a:ext>
                </a:extLst>
              </a:tr>
              <a:tr h="310782">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3</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section_add </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Tạo thêm section mới trong tập tin PE</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03"/>
                  </a:ext>
                </a:extLst>
              </a:tr>
              <a:tr h="310782">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4</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section_append</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Thêm các bytes ngẫu nhiên gây nhiễu vào cuối section </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04"/>
                  </a:ext>
                </a:extLst>
              </a:tr>
              <a:tr h="532762">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5</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remove_signature </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Xóa chữ ký của file </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05"/>
                  </a:ext>
                </a:extLst>
              </a:tr>
              <a:tr h="310782">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6</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remove_dedug</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Sửa đổi/xóa thông tin debug</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06"/>
                  </a:ext>
                </a:extLst>
              </a:tr>
              <a:tr h="310782">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7</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upx_pack</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Nén tập tin với công cụ UPX</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07"/>
                  </a:ext>
                </a:extLst>
              </a:tr>
              <a:tr h="310782">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8</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upx_unpack</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Giải nén tập tin với công cụ UPX.</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08"/>
                  </a:ext>
                </a:extLst>
              </a:tr>
              <a:tr h="754743">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9</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break_optional_header_checksum</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Sửa đổi checksum trong phần Optional header của tập tin PE.</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09"/>
                  </a:ext>
                </a:extLst>
              </a:tr>
              <a:tr h="310782">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10</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overlay_append</a:t>
                      </a:r>
                      <a:endParaRPr sz="1500" u="none" strike="noStrike" cap="none">
                        <a:latin typeface="Arial"/>
                        <a:ea typeface="Arial"/>
                        <a:cs typeface="Arial"/>
                        <a:sym typeface="Arial"/>
                      </a:endParaRPr>
                    </a:p>
                  </a:txBody>
                  <a:tcPr marL="91451" marR="91451" marT="45725" marB="45725"/>
                </a:tc>
                <a:tc>
                  <a:txBody>
                    <a:bodyPr/>
                    <a:lstStyle/>
                    <a:p>
                      <a:pPr marL="0" marR="0" lvl="0" indent="0" algn="l" rtl="0">
                        <a:lnSpc>
                          <a:spcPct val="100000"/>
                        </a:lnSpc>
                        <a:spcBef>
                          <a:spcPts val="0"/>
                        </a:spcBef>
                        <a:spcAft>
                          <a:spcPts val="0"/>
                        </a:spcAft>
                        <a:buNone/>
                      </a:pPr>
                      <a:r>
                        <a:rPr lang="en-US" sz="1500" u="none" strike="noStrike" cap="none">
                          <a:latin typeface="Arial"/>
                          <a:ea typeface="Arial"/>
                          <a:cs typeface="Arial"/>
                          <a:sym typeface="Arial"/>
                        </a:rPr>
                        <a:t>Thêm các bytes ngẫu nhiên gây nhiễu vào cuối tập tin PE. </a:t>
                      </a:r>
                      <a:endParaRPr sz="1500" u="none" strike="noStrike" cap="none">
                        <a:latin typeface="Arial"/>
                        <a:ea typeface="Arial"/>
                        <a:cs typeface="Arial"/>
                        <a:sym typeface="Arial"/>
                      </a:endParaRPr>
                    </a:p>
                  </a:txBody>
                  <a:tcPr marL="91451" marR="91451" marT="45725" marB="45725"/>
                </a:tc>
                <a:extLst>
                  <a:ext uri="{0D108BD9-81ED-4DB2-BD59-A6C34878D82A}">
                    <a16:rowId xmlns:a16="http://schemas.microsoft.com/office/drawing/2014/main" val="1001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9"/>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 </a:t>
            </a:r>
            <a:r>
              <a:rPr lang="en-US" sz="2800">
                <a:solidFill>
                  <a:schemeClr val="accent1"/>
                </a:solidFill>
                <a:latin typeface="Calibri"/>
                <a:ea typeface="Calibri"/>
                <a:cs typeface="Calibri"/>
                <a:sym typeface="Calibri"/>
              </a:rPr>
              <a:t>–</a:t>
            </a:r>
            <a:r>
              <a:rPr lang="en-US">
                <a:latin typeface="Arial"/>
                <a:ea typeface="Arial"/>
                <a:cs typeface="Arial"/>
                <a:sym typeface="Arial"/>
              </a:rPr>
              <a:t> Phương pháp thiết kế</a:t>
            </a:r>
            <a:endParaRPr>
              <a:latin typeface="Arial"/>
              <a:ea typeface="Arial"/>
              <a:cs typeface="Arial"/>
              <a:sym typeface="Arial"/>
            </a:endParaRPr>
          </a:p>
        </p:txBody>
      </p:sp>
      <p:sp>
        <p:nvSpPr>
          <p:cNvPr id="175" name="Google Shape;175;p9"/>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12</a:t>
            </a:fld>
            <a:endParaRPr/>
          </a:p>
        </p:txBody>
      </p:sp>
      <p:sp>
        <p:nvSpPr>
          <p:cNvPr id="176" name="Google Shape;176;p9"/>
          <p:cNvSpPr txBox="1">
            <a:spLocks noGrp="1"/>
          </p:cNvSpPr>
          <p:nvPr>
            <p:ph type="body" idx="1"/>
          </p:nvPr>
        </p:nvSpPr>
        <p:spPr>
          <a:xfrm>
            <a:off x="216540" y="1009651"/>
            <a:ext cx="8711155" cy="5322324"/>
          </a:xfrm>
          <a:prstGeom prst="rect">
            <a:avLst/>
          </a:prstGeom>
          <a:noFill/>
          <a:ln>
            <a:noFill/>
          </a:ln>
        </p:spPr>
        <p:txBody>
          <a:bodyPr spcFirstLastPara="1" wrap="square" lIns="91425" tIns="45700" rIns="91425" bIns="45700" anchor="t" anchorCtr="0">
            <a:noAutofit/>
          </a:bodyPr>
          <a:lstStyle/>
          <a:p>
            <a:pPr marL="0" indent="0">
              <a:lnSpc>
                <a:spcPct val="150000"/>
              </a:lnSpc>
              <a:spcBef>
                <a:spcPts val="60"/>
              </a:spcBef>
              <a:spcAft>
                <a:spcPts val="60"/>
              </a:spcAft>
              <a:buSzPts val="2400"/>
              <a:buNone/>
            </a:pPr>
            <a:r>
              <a:rPr lang="en-US" sz="2000" b="1"/>
              <a:t>Mô hình RL đề xuất</a:t>
            </a:r>
            <a:endParaRPr sz="2000" b="1"/>
          </a:p>
          <a:p>
            <a:pPr marL="342891" indent="-342891">
              <a:lnSpc>
                <a:spcPct val="150000"/>
              </a:lnSpc>
              <a:spcBef>
                <a:spcPts val="60"/>
              </a:spcBef>
              <a:spcAft>
                <a:spcPts val="60"/>
              </a:spcAft>
              <a:buSzPts val="2400"/>
              <a:buFont typeface="Noto Sans Symbols"/>
              <a:buChar char="❏"/>
            </a:pPr>
            <a:r>
              <a:rPr lang="en-US" sz="2000" b="1"/>
              <a:t>Bộ phát hiện mã độc MalConv</a:t>
            </a:r>
          </a:p>
          <a:p>
            <a:pPr marL="342891" indent="-342891">
              <a:lnSpc>
                <a:spcPct val="150000"/>
              </a:lnSpc>
              <a:spcBef>
                <a:spcPts val="60"/>
              </a:spcBef>
              <a:spcAft>
                <a:spcPts val="60"/>
              </a:spcAft>
              <a:buSzPts val="2400"/>
              <a:buFont typeface="Arial" panose="020B0604020202020204" pitchFamily="34" charset="0"/>
              <a:buChar char="•"/>
            </a:pPr>
            <a:r>
              <a:rPr lang="en-US" sz="2000"/>
              <a:t>Xác định một tệp tin thực thi Windows có phải là mã độc hay không</a:t>
            </a:r>
          </a:p>
          <a:p>
            <a:pPr marL="342891" indent="-342891">
              <a:lnSpc>
                <a:spcPct val="150000"/>
              </a:lnSpc>
              <a:spcBef>
                <a:spcPts val="60"/>
              </a:spcBef>
              <a:spcAft>
                <a:spcPts val="60"/>
              </a:spcAft>
              <a:buSzPts val="2400"/>
              <a:buFont typeface="Arial" panose="020B0604020202020204" pitchFamily="34" charset="0"/>
              <a:buChar char="•"/>
            </a:pPr>
            <a:r>
              <a:rPr lang="en-US" sz="2000"/>
              <a:t>Sử dụng điểm dự đoán và ngưỡng phát hiện để xác định</a:t>
            </a:r>
          </a:p>
          <a:p>
            <a:pPr marL="342891" indent="-342891">
              <a:lnSpc>
                <a:spcPct val="150000"/>
              </a:lnSpc>
              <a:spcBef>
                <a:spcPts val="60"/>
              </a:spcBef>
              <a:spcAft>
                <a:spcPts val="60"/>
              </a:spcAft>
              <a:buSzPts val="2400"/>
              <a:buFont typeface="Arial" panose="020B0604020202020204" pitchFamily="34" charset="0"/>
              <a:buChar char="•"/>
            </a:pPr>
            <a:r>
              <a:rPr lang="en-US" sz="2000"/>
              <a:t>Reward: R</a:t>
            </a:r>
            <a:r>
              <a:rPr lang="en-US" sz="2000" baseline="-25000"/>
              <a:t>det</a:t>
            </a:r>
            <a:r>
              <a:rPr lang="en-US" sz="2000"/>
              <a:t> = 10 hoặc 0 tương ứng với mã độc đánh lừa thành công hoặc bị phát hiện</a:t>
            </a:r>
            <a:endParaRPr sz="2000"/>
          </a:p>
          <a:p>
            <a:pPr marL="342891" indent="-190495">
              <a:lnSpc>
                <a:spcPct val="150000"/>
              </a:lnSpc>
              <a:spcBef>
                <a:spcPts val="60"/>
              </a:spcBef>
              <a:spcAft>
                <a:spcPts val="60"/>
              </a:spcAft>
              <a:buSzPts val="2400"/>
              <a:buNone/>
            </a:pP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 </a:t>
            </a:r>
            <a:r>
              <a:rPr lang="en-US" sz="2800">
                <a:solidFill>
                  <a:schemeClr val="accent1"/>
                </a:solidFill>
                <a:latin typeface="Calibri"/>
                <a:ea typeface="Calibri"/>
                <a:cs typeface="Calibri"/>
                <a:sym typeface="Calibri"/>
              </a:rPr>
              <a:t>–</a:t>
            </a:r>
            <a:r>
              <a:rPr lang="en-US">
                <a:latin typeface="Arial"/>
                <a:ea typeface="Arial"/>
                <a:cs typeface="Arial"/>
                <a:sym typeface="Arial"/>
              </a:rPr>
              <a:t> Phương pháp thiết kế</a:t>
            </a:r>
            <a:endParaRPr>
              <a:latin typeface="Arial"/>
              <a:ea typeface="Arial"/>
              <a:cs typeface="Arial"/>
              <a:sym typeface="Arial"/>
            </a:endParaRPr>
          </a:p>
        </p:txBody>
      </p:sp>
      <p:sp>
        <p:nvSpPr>
          <p:cNvPr id="183" name="Google Shape;183;p10"/>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13</a:t>
            </a:fld>
            <a:endParaRPr/>
          </a:p>
        </p:txBody>
      </p:sp>
      <p:sp>
        <p:nvSpPr>
          <p:cNvPr id="184" name="Google Shape;184;p10"/>
          <p:cNvSpPr txBox="1">
            <a:spLocks noGrp="1"/>
          </p:cNvSpPr>
          <p:nvPr>
            <p:ph type="body" idx="1"/>
          </p:nvPr>
        </p:nvSpPr>
        <p:spPr>
          <a:xfrm>
            <a:off x="216540" y="1009651"/>
            <a:ext cx="8711155" cy="5322324"/>
          </a:xfrm>
          <a:prstGeom prst="rect">
            <a:avLst/>
          </a:prstGeom>
          <a:noFill/>
          <a:ln>
            <a:noFill/>
          </a:ln>
        </p:spPr>
        <p:txBody>
          <a:bodyPr spcFirstLastPara="1" wrap="square" lIns="91425" tIns="45700" rIns="91425" bIns="45700" anchor="t" anchorCtr="0">
            <a:normAutofit/>
          </a:bodyPr>
          <a:lstStyle/>
          <a:p>
            <a:pPr marL="0" indent="0">
              <a:lnSpc>
                <a:spcPct val="150000"/>
              </a:lnSpc>
              <a:spcBef>
                <a:spcPts val="31"/>
              </a:spcBef>
              <a:spcAft>
                <a:spcPts val="31"/>
              </a:spcAft>
              <a:buSzPts val="2400"/>
              <a:buNone/>
            </a:pPr>
            <a:r>
              <a:rPr lang="en-US" sz="2000" b="1"/>
              <a:t>Mô </a:t>
            </a:r>
            <a:r>
              <a:rPr lang="en-US" sz="2000" b="1" err="1"/>
              <a:t>hình</a:t>
            </a:r>
            <a:r>
              <a:rPr lang="en-US" sz="2000" b="1"/>
              <a:t> RL </a:t>
            </a:r>
            <a:r>
              <a:rPr lang="en-US" sz="2000" b="1" err="1"/>
              <a:t>đề</a:t>
            </a:r>
            <a:r>
              <a:rPr lang="en-US" sz="2000" b="1"/>
              <a:t> </a:t>
            </a:r>
            <a:r>
              <a:rPr lang="en-US" sz="2000" b="1" err="1"/>
              <a:t>xuất</a:t>
            </a:r>
            <a:endParaRPr sz="2000" b="1"/>
          </a:p>
          <a:p>
            <a:pPr marL="342891" indent="-342891">
              <a:lnSpc>
                <a:spcPct val="150000"/>
              </a:lnSpc>
              <a:spcBef>
                <a:spcPts val="31"/>
              </a:spcBef>
              <a:spcAft>
                <a:spcPts val="31"/>
              </a:spcAft>
              <a:buSzPts val="2400"/>
              <a:buFont typeface="Noto Sans Symbols"/>
              <a:buChar char="❑"/>
            </a:pPr>
            <a:r>
              <a:rPr lang="en-US" sz="2000" b="1" err="1"/>
              <a:t>Bộ</a:t>
            </a:r>
            <a:r>
              <a:rPr lang="en-US" sz="2000" b="1"/>
              <a:t> </a:t>
            </a:r>
            <a:r>
              <a:rPr lang="en-US" sz="2000" b="1" err="1"/>
              <a:t>kiểm</a:t>
            </a:r>
            <a:r>
              <a:rPr lang="en-US" sz="2000" b="1"/>
              <a:t> </a:t>
            </a:r>
            <a:r>
              <a:rPr lang="en-US" sz="2000" b="1" err="1"/>
              <a:t>chứng</a:t>
            </a:r>
            <a:r>
              <a:rPr lang="en-US" sz="2000" b="1"/>
              <a:t> </a:t>
            </a:r>
            <a:r>
              <a:rPr lang="en-US" sz="2000" b="1" err="1"/>
              <a:t>chức</a:t>
            </a:r>
            <a:r>
              <a:rPr lang="en-US" sz="2000" b="1"/>
              <a:t> </a:t>
            </a:r>
            <a:r>
              <a:rPr lang="en-US" sz="2000" b="1" err="1"/>
              <a:t>năng</a:t>
            </a:r>
            <a:r>
              <a:rPr lang="en-US" sz="2000" b="1"/>
              <a:t>:</a:t>
            </a:r>
            <a:endParaRPr sz="2000" b="1"/>
          </a:p>
          <a:p>
            <a:pPr marL="342891" indent="-342891">
              <a:lnSpc>
                <a:spcPct val="150000"/>
              </a:lnSpc>
              <a:spcBef>
                <a:spcPts val="31"/>
              </a:spcBef>
              <a:spcAft>
                <a:spcPts val="31"/>
              </a:spcAft>
              <a:buSzPts val="2400"/>
            </a:pPr>
            <a:r>
              <a:rPr lang="en-US" sz="2000" err="1"/>
              <a:t>Phương</a:t>
            </a:r>
            <a:r>
              <a:rPr lang="en-US" sz="2000"/>
              <a:t> </a:t>
            </a:r>
            <a:r>
              <a:rPr lang="en-US" sz="2000" err="1"/>
              <a:t>pháp</a:t>
            </a:r>
            <a:r>
              <a:rPr lang="en-US" sz="2000"/>
              <a:t> </a:t>
            </a:r>
            <a:r>
              <a:rPr lang="en-US" sz="2000" err="1"/>
              <a:t>trích</a:t>
            </a:r>
            <a:r>
              <a:rPr lang="en-US" sz="2000"/>
              <a:t> </a:t>
            </a:r>
            <a:r>
              <a:rPr lang="en-US" sz="2000" err="1"/>
              <a:t>xuất</a:t>
            </a:r>
            <a:r>
              <a:rPr lang="en-US" sz="2000"/>
              <a:t> vector: Prov2vex</a:t>
            </a:r>
            <a:endParaRPr sz="2000"/>
          </a:p>
          <a:p>
            <a:pPr marL="342891" indent="-342891">
              <a:lnSpc>
                <a:spcPct val="150000"/>
              </a:lnSpc>
              <a:spcBef>
                <a:spcPts val="31"/>
              </a:spcBef>
              <a:spcAft>
                <a:spcPts val="31"/>
              </a:spcAft>
              <a:buSzPts val="2400"/>
            </a:pPr>
            <a:r>
              <a:rPr lang="en-US" sz="2000" err="1"/>
              <a:t>Hàm</a:t>
            </a:r>
            <a:r>
              <a:rPr lang="en-US" sz="2000"/>
              <a:t> </a:t>
            </a:r>
            <a:r>
              <a:rPr lang="en-US" sz="2000" err="1"/>
              <a:t>kích</a:t>
            </a:r>
            <a:r>
              <a:rPr lang="en-US" sz="2000"/>
              <a:t> </a:t>
            </a:r>
            <a:r>
              <a:rPr lang="en-US" sz="2000" err="1"/>
              <a:t>hoạt</a:t>
            </a:r>
            <a:r>
              <a:rPr lang="en-US" sz="2000"/>
              <a:t>: </a:t>
            </a:r>
            <a:r>
              <a:rPr lang="en-US" sz="2000" err="1"/>
              <a:t>Softmax</a:t>
            </a:r>
            <a:endParaRPr lang="en-US" sz="2000"/>
          </a:p>
          <a:p>
            <a:pPr marL="342891" indent="-342891">
              <a:lnSpc>
                <a:spcPct val="150000"/>
              </a:lnSpc>
              <a:spcBef>
                <a:spcPts val="31"/>
              </a:spcBef>
              <a:spcAft>
                <a:spcPts val="31"/>
              </a:spcAft>
              <a:buSzPts val="2400"/>
            </a:pPr>
            <a:r>
              <a:rPr lang="vi-VN" sz="2000" err="1">
                <a:latin typeface="+mn-lt"/>
              </a:rPr>
              <a:t>Reward</a:t>
            </a:r>
            <a:r>
              <a:rPr lang="vi-VN" sz="2000">
                <a:latin typeface="+mn-lt"/>
              </a:rPr>
              <a:t>:</a:t>
            </a:r>
            <a:endParaRPr lang="en-US" sz="2000">
              <a:latin typeface="+mn-lt"/>
            </a:endParaRPr>
          </a:p>
          <a:p>
            <a:pPr marL="1828754" lvl="4" indent="0">
              <a:lnSpc>
                <a:spcPct val="150000"/>
              </a:lnSpc>
              <a:spcBef>
                <a:spcPts val="31"/>
              </a:spcBef>
              <a:spcAft>
                <a:spcPts val="31"/>
              </a:spcAft>
              <a:buNone/>
            </a:pPr>
            <a:r>
              <a:rPr lang="en-US" sz="2000" i="1" err="1">
                <a:latin typeface="+mn-lt"/>
              </a:rPr>
              <a:t>R</a:t>
            </a:r>
            <a:r>
              <a:rPr lang="en-US" sz="2000" i="1" baseline="-25000" err="1">
                <a:latin typeface="+mn-lt"/>
              </a:rPr>
              <a:t>func</a:t>
            </a:r>
            <a:r>
              <a:rPr lang="en-US" sz="2000" i="1">
                <a:latin typeface="+mn-lt"/>
              </a:rPr>
              <a:t> = </a:t>
            </a:r>
            <a:r>
              <a:rPr lang="en-US" sz="2000" i="1" err="1">
                <a:latin typeface="+mn-lt"/>
              </a:rPr>
              <a:t>Predict_result</a:t>
            </a:r>
            <a:r>
              <a:rPr lang="en-US" sz="2000" i="1">
                <a:latin typeface="+mn-lt"/>
              </a:rPr>
              <a:t> * 10</a:t>
            </a:r>
            <a:endParaRPr lang="en-US" sz="2000" i="1" baseline="-25000">
              <a:latin typeface="+mn-lt"/>
            </a:endParaRPr>
          </a:p>
          <a:p>
            <a:pPr marL="2171646" lvl="4">
              <a:lnSpc>
                <a:spcPct val="150000"/>
              </a:lnSpc>
              <a:spcBef>
                <a:spcPts val="31"/>
              </a:spcBef>
              <a:spcAft>
                <a:spcPts val="31"/>
              </a:spcAft>
              <a:buFont typeface="Courier New" panose="02070309020205020404" pitchFamily="49" charset="0"/>
              <a:buChar char="o"/>
            </a:pPr>
            <a:r>
              <a:rPr lang="en-US" sz="2000" err="1">
                <a:latin typeface="+mn-lt"/>
              </a:rPr>
              <a:t>Predict_result</a:t>
            </a:r>
            <a:r>
              <a:rPr lang="en-US" sz="2000">
                <a:latin typeface="+mn-lt"/>
              </a:rPr>
              <a:t>: </a:t>
            </a:r>
            <a:r>
              <a:rPr lang="en-US" sz="2000" err="1">
                <a:latin typeface="+mn-lt"/>
              </a:rPr>
              <a:t>tỉ</a:t>
            </a:r>
            <a:r>
              <a:rPr lang="en-US" sz="2000">
                <a:latin typeface="+mn-lt"/>
              </a:rPr>
              <a:t> </a:t>
            </a:r>
            <a:r>
              <a:rPr lang="en-US" sz="2000" err="1">
                <a:latin typeface="+mn-lt"/>
              </a:rPr>
              <a:t>lệ</a:t>
            </a:r>
            <a:r>
              <a:rPr lang="en-US" sz="2000">
                <a:latin typeface="+mn-lt"/>
              </a:rPr>
              <a:t> </a:t>
            </a:r>
            <a:r>
              <a:rPr lang="en-US" sz="2000" err="1">
                <a:latin typeface="+mn-lt"/>
              </a:rPr>
              <a:t>tương</a:t>
            </a:r>
            <a:r>
              <a:rPr lang="en-US" sz="2000">
                <a:latin typeface="+mn-lt"/>
              </a:rPr>
              <a:t> </a:t>
            </a:r>
            <a:r>
              <a:rPr lang="en-US" sz="2000" err="1">
                <a:latin typeface="+mn-lt"/>
              </a:rPr>
              <a:t>đồng</a:t>
            </a:r>
            <a:r>
              <a:rPr lang="en-US" sz="2000">
                <a:latin typeface="+mn-lt"/>
              </a:rPr>
              <a:t> </a:t>
            </a:r>
            <a:r>
              <a:rPr lang="en-US" sz="2000" err="1">
                <a:latin typeface="+mn-lt"/>
              </a:rPr>
              <a:t>giữa</a:t>
            </a:r>
            <a:r>
              <a:rPr lang="en-US" sz="2000">
                <a:latin typeface="+mn-lt"/>
              </a:rPr>
              <a:t> 2 </a:t>
            </a:r>
            <a:r>
              <a:rPr lang="en-US" sz="2000" err="1">
                <a:latin typeface="+mn-lt"/>
              </a:rPr>
              <a:t>tệp</a:t>
            </a:r>
            <a:r>
              <a:rPr lang="en-US" sz="2000">
                <a:latin typeface="+mn-lt"/>
              </a:rPr>
              <a:t> tin</a:t>
            </a:r>
            <a:endParaRPr sz="2000"/>
          </a:p>
        </p:txBody>
      </p:sp>
      <p:pic>
        <p:nvPicPr>
          <p:cNvPr id="5" name="Hình ảnh 4">
            <a:extLst>
              <a:ext uri="{FF2B5EF4-FFF2-40B4-BE49-F238E27FC236}">
                <a16:creationId xmlns:a16="http://schemas.microsoft.com/office/drawing/2014/main" id="{09945848-5A92-E041-5BF4-AA3026F8B645}"/>
              </a:ext>
            </a:extLst>
          </p:cNvPr>
          <p:cNvPicPr>
            <a:picLocks noChangeAspect="1"/>
          </p:cNvPicPr>
          <p:nvPr/>
        </p:nvPicPr>
        <p:blipFill>
          <a:blip r:embed="rId3"/>
          <a:stretch>
            <a:fillRect/>
          </a:stretch>
        </p:blipFill>
        <p:spPr>
          <a:xfrm>
            <a:off x="1447800" y="4274980"/>
            <a:ext cx="6248400" cy="213294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 </a:t>
            </a:r>
            <a:r>
              <a:rPr lang="en-US" sz="2800">
                <a:solidFill>
                  <a:schemeClr val="accent1"/>
                </a:solidFill>
                <a:latin typeface="Calibri"/>
                <a:ea typeface="Calibri"/>
                <a:cs typeface="Calibri"/>
                <a:sym typeface="Calibri"/>
              </a:rPr>
              <a:t>–</a:t>
            </a:r>
            <a:r>
              <a:rPr lang="en-US">
                <a:latin typeface="Arial"/>
                <a:ea typeface="Arial"/>
                <a:cs typeface="Arial"/>
                <a:sym typeface="Arial"/>
              </a:rPr>
              <a:t> Phương pháp thiết kế</a:t>
            </a:r>
            <a:endParaRPr>
              <a:latin typeface="Arial"/>
              <a:ea typeface="Arial"/>
              <a:cs typeface="Arial"/>
              <a:sym typeface="Arial"/>
            </a:endParaRPr>
          </a:p>
        </p:txBody>
      </p:sp>
      <p:sp>
        <p:nvSpPr>
          <p:cNvPr id="191" name="Google Shape;191;p11"/>
          <p:cNvSpPr txBox="1">
            <a:spLocks noGrp="1"/>
          </p:cNvSpPr>
          <p:nvPr>
            <p:ph type="body" idx="1"/>
          </p:nvPr>
        </p:nvSpPr>
        <p:spPr>
          <a:xfrm>
            <a:off x="216540" y="1009652"/>
            <a:ext cx="4355465" cy="2457451"/>
          </a:xfrm>
          <a:prstGeom prst="rect">
            <a:avLst/>
          </a:prstGeom>
          <a:noFill/>
          <a:ln>
            <a:noFill/>
          </a:ln>
        </p:spPr>
        <p:txBody>
          <a:bodyPr spcFirstLastPara="1" wrap="square" lIns="91425" tIns="45700" rIns="91425" bIns="45700" anchor="t" anchorCtr="0">
            <a:normAutofit/>
          </a:bodyPr>
          <a:lstStyle/>
          <a:p>
            <a:pPr marL="0" indent="0">
              <a:spcBef>
                <a:spcPts val="0"/>
              </a:spcBef>
              <a:buSzPts val="2400"/>
              <a:buNone/>
            </a:pPr>
            <a:r>
              <a:rPr lang="en-US" sz="2400" b="1"/>
              <a:t>Kỹ thuật Trích xuất vector</a:t>
            </a:r>
            <a:endParaRPr sz="2400" b="1"/>
          </a:p>
        </p:txBody>
      </p:sp>
      <p:sp>
        <p:nvSpPr>
          <p:cNvPr id="192" name="Google Shape;192;p11"/>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14</a:t>
            </a:fld>
            <a:endParaRPr/>
          </a:p>
        </p:txBody>
      </p:sp>
      <p:pic>
        <p:nvPicPr>
          <p:cNvPr id="193" name="Google Shape;193;p11"/>
          <p:cNvPicPr preferRelativeResize="0"/>
          <p:nvPr/>
        </p:nvPicPr>
        <p:blipFill rotWithShape="1">
          <a:blip r:embed="rId3">
            <a:alphaModFix/>
          </a:blip>
          <a:srcRect/>
          <a:stretch/>
        </p:blipFill>
        <p:spPr>
          <a:xfrm>
            <a:off x="985024" y="2834376"/>
            <a:ext cx="7171544" cy="3142539"/>
          </a:xfrm>
          <a:prstGeom prst="rect">
            <a:avLst/>
          </a:prstGeom>
          <a:noFill/>
          <a:ln>
            <a:noFill/>
          </a:ln>
        </p:spPr>
      </p:pic>
      <p:sp>
        <p:nvSpPr>
          <p:cNvPr id="194" name="Google Shape;194;p11"/>
          <p:cNvSpPr txBox="1"/>
          <p:nvPr/>
        </p:nvSpPr>
        <p:spPr>
          <a:xfrm>
            <a:off x="794975" y="1636226"/>
            <a:ext cx="7554677" cy="1200288"/>
          </a:xfrm>
          <a:prstGeom prst="rect">
            <a:avLst/>
          </a:prstGeom>
          <a:noFill/>
          <a:ln>
            <a:noFill/>
          </a:ln>
        </p:spPr>
        <p:txBody>
          <a:bodyPr spcFirstLastPara="1" wrap="square" lIns="91425" tIns="45700" rIns="91425" bIns="45700" anchor="t" anchorCtr="0">
            <a:spAutoFit/>
          </a:bodyPr>
          <a:lstStyle/>
          <a:p>
            <a:pPr>
              <a:buSzPts val="2400"/>
            </a:pPr>
            <a:r>
              <a:rPr lang="en-US" sz="2400" err="1">
                <a:solidFill>
                  <a:schemeClr val="dk1"/>
                </a:solidFill>
              </a:rPr>
              <a:t>Kỹ</a:t>
            </a:r>
            <a:r>
              <a:rPr lang="en-US" sz="2400">
                <a:solidFill>
                  <a:schemeClr val="dk1"/>
                </a:solidFill>
              </a:rPr>
              <a:t> </a:t>
            </a:r>
            <a:r>
              <a:rPr lang="en-US" sz="2400" err="1">
                <a:solidFill>
                  <a:schemeClr val="dk1"/>
                </a:solidFill>
              </a:rPr>
              <a:t>thuật</a:t>
            </a:r>
            <a:r>
              <a:rPr lang="en-US" sz="2400">
                <a:solidFill>
                  <a:schemeClr val="dk1"/>
                </a:solidFill>
              </a:rPr>
              <a:t> </a:t>
            </a:r>
            <a:r>
              <a:rPr lang="en-US" sz="2400" err="1">
                <a:solidFill>
                  <a:schemeClr val="dk1"/>
                </a:solidFill>
              </a:rPr>
              <a:t>gốc</a:t>
            </a:r>
            <a:r>
              <a:rPr lang="en-US" sz="2400">
                <a:solidFill>
                  <a:schemeClr val="dk1"/>
                </a:solidFill>
              </a:rPr>
              <a:t> Prov2vex[3] chúng tôi sẽ </a:t>
            </a:r>
            <a:r>
              <a:rPr lang="en-US" sz="2400" err="1">
                <a:solidFill>
                  <a:schemeClr val="dk1"/>
                </a:solidFill>
              </a:rPr>
              <a:t>hiệu</a:t>
            </a:r>
            <a:r>
              <a:rPr lang="en-US" sz="2400">
                <a:solidFill>
                  <a:schemeClr val="dk1"/>
                </a:solidFill>
              </a:rPr>
              <a:t> </a:t>
            </a:r>
            <a:r>
              <a:rPr lang="en-US" sz="2400" err="1">
                <a:solidFill>
                  <a:schemeClr val="dk1"/>
                </a:solidFill>
              </a:rPr>
              <a:t>chỉnh</a:t>
            </a:r>
            <a:r>
              <a:rPr lang="en-US" sz="2400">
                <a:solidFill>
                  <a:schemeClr val="dk1"/>
                </a:solidFill>
              </a:rPr>
              <a:t> </a:t>
            </a:r>
            <a:r>
              <a:rPr lang="en-US" sz="2400" err="1">
                <a:solidFill>
                  <a:schemeClr val="dk1"/>
                </a:solidFill>
              </a:rPr>
              <a:t>nhằm</a:t>
            </a:r>
            <a:r>
              <a:rPr lang="en-US" sz="2400">
                <a:solidFill>
                  <a:schemeClr val="dk1"/>
                </a:solidFill>
              </a:rPr>
              <a:t> </a:t>
            </a:r>
            <a:r>
              <a:rPr lang="en-US" sz="2400" err="1">
                <a:solidFill>
                  <a:schemeClr val="dk1"/>
                </a:solidFill>
              </a:rPr>
              <a:t>cải</a:t>
            </a:r>
            <a:r>
              <a:rPr lang="en-US" sz="2400">
                <a:solidFill>
                  <a:schemeClr val="dk1"/>
                </a:solidFill>
              </a:rPr>
              <a:t> </a:t>
            </a:r>
            <a:r>
              <a:rPr lang="en-US" sz="2400" err="1">
                <a:solidFill>
                  <a:schemeClr val="dk1"/>
                </a:solidFill>
              </a:rPr>
              <a:t>thiện</a:t>
            </a:r>
            <a:r>
              <a:rPr lang="en-US" sz="2400">
                <a:solidFill>
                  <a:schemeClr val="dk1"/>
                </a:solidFill>
              </a:rPr>
              <a:t> </a:t>
            </a:r>
            <a:r>
              <a:rPr lang="en-US" sz="2400" err="1">
                <a:solidFill>
                  <a:schemeClr val="dk1"/>
                </a:solidFill>
              </a:rPr>
              <a:t>tốc</a:t>
            </a:r>
            <a:r>
              <a:rPr lang="en-US" sz="2400">
                <a:solidFill>
                  <a:schemeClr val="dk1"/>
                </a:solidFill>
              </a:rPr>
              <a:t> </a:t>
            </a:r>
            <a:r>
              <a:rPr lang="en-US" sz="2400" err="1">
                <a:solidFill>
                  <a:schemeClr val="dk1"/>
                </a:solidFill>
              </a:rPr>
              <a:t>độ</a:t>
            </a:r>
            <a:r>
              <a:rPr lang="en-US" sz="2400">
                <a:solidFill>
                  <a:schemeClr val="dk1"/>
                </a:solidFill>
              </a:rPr>
              <a:t> </a:t>
            </a:r>
            <a:r>
              <a:rPr lang="en-US" sz="2400" err="1">
                <a:solidFill>
                  <a:schemeClr val="dk1"/>
                </a:solidFill>
              </a:rPr>
              <a:t>trích</a:t>
            </a:r>
            <a:r>
              <a:rPr lang="en-US" sz="2400">
                <a:solidFill>
                  <a:schemeClr val="dk1"/>
                </a:solidFill>
              </a:rPr>
              <a:t> </a:t>
            </a:r>
            <a:r>
              <a:rPr lang="en-US" sz="2400" err="1">
                <a:solidFill>
                  <a:schemeClr val="dk1"/>
                </a:solidFill>
              </a:rPr>
              <a:t>xuất</a:t>
            </a:r>
            <a:r>
              <a:rPr lang="en-US" sz="2400">
                <a:solidFill>
                  <a:schemeClr val="dk1"/>
                </a:solidFill>
              </a:rPr>
              <a:t> vector </a:t>
            </a:r>
            <a:r>
              <a:rPr lang="en-US" sz="2400" err="1">
                <a:solidFill>
                  <a:schemeClr val="dk1"/>
                </a:solidFill>
              </a:rPr>
              <a:t>từ</a:t>
            </a:r>
            <a:r>
              <a:rPr lang="en-US" sz="2400">
                <a:solidFill>
                  <a:schemeClr val="dk1"/>
                </a:solidFill>
              </a:rPr>
              <a:t> </a:t>
            </a:r>
            <a:r>
              <a:rPr lang="en-US" sz="2400" err="1">
                <a:solidFill>
                  <a:schemeClr val="dk1"/>
                </a:solidFill>
              </a:rPr>
              <a:t>các</a:t>
            </a:r>
            <a:r>
              <a:rPr lang="en-US" sz="2400">
                <a:solidFill>
                  <a:schemeClr val="dk1"/>
                </a:solidFill>
              </a:rPr>
              <a:t> </a:t>
            </a:r>
            <a:r>
              <a:rPr lang="en-US" sz="2400" err="1">
                <a:solidFill>
                  <a:schemeClr val="dk1"/>
                </a:solidFill>
              </a:rPr>
              <a:t>tệp</a:t>
            </a:r>
            <a:r>
              <a:rPr lang="en-US" sz="2400">
                <a:solidFill>
                  <a:schemeClr val="dk1"/>
                </a:solidFill>
              </a:rPr>
              <a:t> </a:t>
            </a:r>
            <a:r>
              <a:rPr lang="en-US" sz="2400" err="1">
                <a:solidFill>
                  <a:schemeClr val="dk1"/>
                </a:solidFill>
              </a:rPr>
              <a:t>nhị</a:t>
            </a:r>
            <a:r>
              <a:rPr lang="en-US" sz="2400">
                <a:solidFill>
                  <a:schemeClr val="dk1"/>
                </a:solidFill>
              </a:rPr>
              <a:t> </a:t>
            </a:r>
            <a:r>
              <a:rPr lang="en-US" sz="2400" err="1">
                <a:solidFill>
                  <a:schemeClr val="dk1"/>
                </a:solidFill>
              </a:rPr>
              <a:t>phân</a:t>
            </a:r>
            <a:endParaRPr sz="2400">
              <a:solidFill>
                <a:schemeClr val="dk1"/>
              </a:solidFill>
            </a:endParaRPr>
          </a:p>
        </p:txBody>
      </p:sp>
      <p:sp>
        <p:nvSpPr>
          <p:cNvPr id="195" name="Google Shape;195;p11"/>
          <p:cNvSpPr txBox="1"/>
          <p:nvPr/>
        </p:nvSpPr>
        <p:spPr>
          <a:xfrm>
            <a:off x="346058" y="5978966"/>
            <a:ext cx="8641332" cy="461624"/>
          </a:xfrm>
          <a:prstGeom prst="rect">
            <a:avLst/>
          </a:prstGeom>
          <a:noFill/>
          <a:ln>
            <a:noFill/>
          </a:ln>
        </p:spPr>
        <p:txBody>
          <a:bodyPr spcFirstLastPara="1" wrap="square" lIns="91425" tIns="45700" rIns="91425" bIns="45700" anchor="t" anchorCtr="0">
            <a:spAutoFit/>
          </a:bodyPr>
          <a:lstStyle/>
          <a:p>
            <a:r>
              <a:rPr lang="en-US" sz="1200"/>
              <a:t>[3]  N. Shalev </a:t>
            </a:r>
            <a:r>
              <a:rPr lang="en-US" sz="1200" err="1"/>
              <a:t>và</a:t>
            </a:r>
            <a:r>
              <a:rPr lang="en-US" sz="1200"/>
              <a:t> N. </a:t>
            </a:r>
            <a:r>
              <a:rPr lang="en-US" sz="1200" err="1"/>
              <a:t>Partush</a:t>
            </a:r>
            <a:r>
              <a:rPr lang="en-US" sz="1200"/>
              <a:t>, “Binary Similarity Detection Using Machine​ Learning,” </a:t>
            </a:r>
            <a:r>
              <a:rPr lang="en-US" sz="1200" err="1"/>
              <a:t>trong</a:t>
            </a:r>
            <a:r>
              <a:rPr lang="en-US" sz="1200"/>
              <a:t> Proceedings of the 13th Workshop on Programming​ Languages and Analysis for Security, 2018</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2"/>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 </a:t>
            </a:r>
            <a:r>
              <a:rPr lang="en-US" sz="2800">
                <a:solidFill>
                  <a:schemeClr val="accent1"/>
                </a:solidFill>
                <a:latin typeface="Calibri"/>
                <a:ea typeface="Calibri"/>
                <a:cs typeface="Calibri"/>
                <a:sym typeface="Calibri"/>
              </a:rPr>
              <a:t>–</a:t>
            </a:r>
            <a:r>
              <a:rPr lang="en-US">
                <a:latin typeface="Arial"/>
                <a:ea typeface="Arial"/>
                <a:cs typeface="Arial"/>
                <a:sym typeface="Arial"/>
              </a:rPr>
              <a:t> Phương pháp thiết kế</a:t>
            </a:r>
            <a:endParaRPr>
              <a:latin typeface="Arial"/>
              <a:ea typeface="Arial"/>
              <a:cs typeface="Arial"/>
              <a:sym typeface="Arial"/>
            </a:endParaRPr>
          </a:p>
        </p:txBody>
      </p:sp>
      <p:sp>
        <p:nvSpPr>
          <p:cNvPr id="201" name="Google Shape;201;p12"/>
          <p:cNvSpPr txBox="1">
            <a:spLocks noGrp="1"/>
          </p:cNvSpPr>
          <p:nvPr>
            <p:ph type="body" idx="1"/>
          </p:nvPr>
        </p:nvSpPr>
        <p:spPr>
          <a:xfrm>
            <a:off x="216540" y="1009652"/>
            <a:ext cx="4355465" cy="2457451"/>
          </a:xfrm>
          <a:prstGeom prst="rect">
            <a:avLst/>
          </a:prstGeom>
          <a:noFill/>
          <a:ln>
            <a:noFill/>
          </a:ln>
        </p:spPr>
        <p:txBody>
          <a:bodyPr spcFirstLastPara="1" wrap="square" lIns="91425" tIns="45700" rIns="91425" bIns="45700" anchor="t" anchorCtr="0">
            <a:normAutofit/>
          </a:bodyPr>
          <a:lstStyle/>
          <a:p>
            <a:pPr marL="0" indent="0">
              <a:spcBef>
                <a:spcPts val="0"/>
              </a:spcBef>
              <a:buSzPts val="2400"/>
              <a:buNone/>
            </a:pPr>
            <a:r>
              <a:rPr lang="en-US" sz="2400" b="1"/>
              <a:t>Kỹ thuật Trích xuất vector</a:t>
            </a:r>
            <a:endParaRPr sz="2400" b="1"/>
          </a:p>
        </p:txBody>
      </p:sp>
      <p:sp>
        <p:nvSpPr>
          <p:cNvPr id="202" name="Google Shape;202;p12"/>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15</a:t>
            </a:fld>
            <a:endParaRPr/>
          </a:p>
        </p:txBody>
      </p:sp>
      <p:sp>
        <p:nvSpPr>
          <p:cNvPr id="203" name="Google Shape;203;p12"/>
          <p:cNvSpPr txBox="1"/>
          <p:nvPr/>
        </p:nvSpPr>
        <p:spPr>
          <a:xfrm>
            <a:off x="715016" y="1602742"/>
            <a:ext cx="6632575" cy="461624"/>
          </a:xfrm>
          <a:prstGeom prst="rect">
            <a:avLst/>
          </a:prstGeom>
          <a:noFill/>
          <a:ln>
            <a:noFill/>
          </a:ln>
        </p:spPr>
        <p:txBody>
          <a:bodyPr spcFirstLastPara="1" wrap="square" lIns="91425" tIns="45700" rIns="91425" bIns="45700" anchor="t" anchorCtr="0">
            <a:spAutoFit/>
          </a:bodyPr>
          <a:lstStyle/>
          <a:p>
            <a:pPr>
              <a:buSzPts val="2400"/>
            </a:pPr>
            <a:r>
              <a:rPr lang="en-US" sz="2400">
                <a:solidFill>
                  <a:schemeClr val="dk1"/>
                </a:solidFill>
              </a:rPr>
              <a:t>Đây là kỹ thuật Prov2vex sau khi cải tiến</a:t>
            </a:r>
            <a:endParaRPr sz="2400">
              <a:solidFill>
                <a:schemeClr val="dk1"/>
              </a:solidFill>
            </a:endParaRPr>
          </a:p>
        </p:txBody>
      </p:sp>
      <p:pic>
        <p:nvPicPr>
          <p:cNvPr id="204" name="Google Shape;204;p12"/>
          <p:cNvPicPr preferRelativeResize="0"/>
          <p:nvPr/>
        </p:nvPicPr>
        <p:blipFill rotWithShape="1">
          <a:blip r:embed="rId3">
            <a:alphaModFix/>
          </a:blip>
          <a:srcRect/>
          <a:stretch/>
        </p:blipFill>
        <p:spPr>
          <a:xfrm>
            <a:off x="1858016" y="2205360"/>
            <a:ext cx="5489575" cy="3583305"/>
          </a:xfrm>
          <a:prstGeom prst="rect">
            <a:avLst/>
          </a:prstGeom>
          <a:noFill/>
          <a:ln>
            <a:noFill/>
          </a:ln>
        </p:spPr>
      </p:pic>
      <p:sp>
        <p:nvSpPr>
          <p:cNvPr id="3" name="Hộp Văn bản 2">
            <a:extLst>
              <a:ext uri="{FF2B5EF4-FFF2-40B4-BE49-F238E27FC236}">
                <a16:creationId xmlns:a16="http://schemas.microsoft.com/office/drawing/2014/main" id="{2FA7C86F-5AC8-99DD-5F6F-20AD06553487}"/>
              </a:ext>
            </a:extLst>
          </p:cNvPr>
          <p:cNvSpPr txBox="1"/>
          <p:nvPr/>
        </p:nvSpPr>
        <p:spPr>
          <a:xfrm>
            <a:off x="582311" y="5888836"/>
            <a:ext cx="8040984" cy="400110"/>
          </a:xfrm>
          <a:prstGeom prst="rect">
            <a:avLst/>
          </a:prstGeom>
          <a:noFill/>
        </p:spPr>
        <p:txBody>
          <a:bodyPr wrap="none" rtlCol="0">
            <a:spAutoFit/>
          </a:bodyPr>
          <a:lstStyle/>
          <a:p>
            <a:r>
              <a:rPr lang="en-US" sz="2000"/>
              <a:t>=&gt; </a:t>
            </a:r>
            <a:r>
              <a:rPr lang="en-US" sz="2000" err="1"/>
              <a:t>Cosin</a:t>
            </a:r>
            <a:r>
              <a:rPr lang="en-US" sz="2000"/>
              <a:t>, Jaccard không còn </a:t>
            </a:r>
            <a:r>
              <a:rPr lang="en-US" sz="2000" err="1"/>
              <a:t>hiệu</a:t>
            </a:r>
            <a:r>
              <a:rPr lang="en-US" sz="2000"/>
              <a:t> </a:t>
            </a:r>
            <a:r>
              <a:rPr lang="en-US" sz="2000" err="1"/>
              <a:t>quả</a:t>
            </a:r>
            <a:r>
              <a:rPr lang="en-US" sz="2000"/>
              <a:t> </a:t>
            </a:r>
            <a:r>
              <a:rPr lang="en-US" sz="2000" err="1"/>
              <a:t>trong</a:t>
            </a:r>
            <a:r>
              <a:rPr lang="en-US" sz="2000"/>
              <a:t> </a:t>
            </a:r>
            <a:r>
              <a:rPr lang="en-US" sz="2000" err="1"/>
              <a:t>tính</a:t>
            </a:r>
            <a:r>
              <a:rPr lang="en-US" sz="2000"/>
              <a:t> </a:t>
            </a:r>
            <a:r>
              <a:rPr lang="en-US" sz="2000" err="1"/>
              <a:t>toán</a:t>
            </a:r>
            <a:r>
              <a:rPr lang="en-US" sz="2000"/>
              <a:t> </a:t>
            </a:r>
            <a:r>
              <a:rPr lang="en-US" sz="2000" err="1"/>
              <a:t>độ</a:t>
            </a:r>
            <a:r>
              <a:rPr lang="en-US" sz="2000"/>
              <a:t> </a:t>
            </a:r>
            <a:r>
              <a:rPr lang="en-US" sz="2000" err="1"/>
              <a:t>tương</a:t>
            </a:r>
            <a:r>
              <a:rPr lang="en-US" sz="2000"/>
              <a:t> </a:t>
            </a:r>
            <a:r>
              <a:rPr lang="en-US" sz="2000" err="1"/>
              <a:t>đồng</a:t>
            </a:r>
            <a:endParaRPr 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3"/>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 </a:t>
            </a:r>
            <a:r>
              <a:rPr lang="en-US" sz="2800">
                <a:solidFill>
                  <a:schemeClr val="accent1"/>
                </a:solidFill>
                <a:latin typeface="Calibri"/>
                <a:ea typeface="Calibri"/>
                <a:cs typeface="Calibri"/>
                <a:sym typeface="Calibri"/>
              </a:rPr>
              <a:t>–</a:t>
            </a:r>
            <a:r>
              <a:rPr lang="en-US">
                <a:latin typeface="Arial"/>
                <a:ea typeface="Arial"/>
                <a:cs typeface="Arial"/>
                <a:sym typeface="Arial"/>
              </a:rPr>
              <a:t> Phương pháp thiết kế</a:t>
            </a:r>
            <a:endParaRPr>
              <a:latin typeface="Arial"/>
              <a:ea typeface="Arial"/>
              <a:cs typeface="Arial"/>
              <a:sym typeface="Arial"/>
            </a:endParaRPr>
          </a:p>
        </p:txBody>
      </p:sp>
      <p:sp>
        <p:nvSpPr>
          <p:cNvPr id="210" name="Google Shape;210;p13"/>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228594" indent="-228594">
              <a:spcBef>
                <a:spcPts val="0"/>
              </a:spcBef>
              <a:buSzPts val="2400"/>
            </a:pPr>
            <a:r>
              <a:rPr lang="en-US" sz="2400"/>
              <a:t>Tiền xử lí cho mô hình CNN </a:t>
            </a:r>
            <a:endParaRPr sz="2400"/>
          </a:p>
          <a:p>
            <a:pPr marL="0" indent="0">
              <a:buSzPts val="2400"/>
              <a:buNone/>
            </a:pPr>
            <a:endParaRPr sz="2400"/>
          </a:p>
        </p:txBody>
      </p:sp>
      <p:sp>
        <p:nvSpPr>
          <p:cNvPr id="211" name="Google Shape;211;p13"/>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16</a:t>
            </a:fld>
            <a:endParaRPr/>
          </a:p>
        </p:txBody>
      </p:sp>
      <p:pic>
        <p:nvPicPr>
          <p:cNvPr id="212" name="Google Shape;212;p13"/>
          <p:cNvPicPr preferRelativeResize="0"/>
          <p:nvPr/>
        </p:nvPicPr>
        <p:blipFill rotWithShape="1">
          <a:blip r:embed="rId3">
            <a:alphaModFix/>
          </a:blip>
          <a:srcRect/>
          <a:stretch/>
        </p:blipFill>
        <p:spPr>
          <a:xfrm>
            <a:off x="770532" y="1412430"/>
            <a:ext cx="7486651" cy="2091691"/>
          </a:xfrm>
          <a:prstGeom prst="rect">
            <a:avLst/>
          </a:prstGeom>
          <a:noFill/>
          <a:ln>
            <a:noFill/>
          </a:ln>
        </p:spPr>
      </p:pic>
      <p:pic>
        <p:nvPicPr>
          <p:cNvPr id="213" name="Google Shape;213;p13"/>
          <p:cNvPicPr preferRelativeResize="0"/>
          <p:nvPr/>
        </p:nvPicPr>
        <p:blipFill rotWithShape="1">
          <a:blip r:embed="rId4">
            <a:alphaModFix/>
          </a:blip>
          <a:srcRect/>
          <a:stretch/>
        </p:blipFill>
        <p:spPr>
          <a:xfrm>
            <a:off x="3484198" y="4165960"/>
            <a:ext cx="2079187" cy="1984675"/>
          </a:xfrm>
          <a:prstGeom prst="rect">
            <a:avLst/>
          </a:prstGeom>
          <a:noFill/>
          <a:ln>
            <a:noFill/>
          </a:ln>
        </p:spPr>
      </p:pic>
      <p:pic>
        <p:nvPicPr>
          <p:cNvPr id="214" name="Google Shape;214;p13"/>
          <p:cNvPicPr preferRelativeResize="0"/>
          <p:nvPr/>
        </p:nvPicPr>
        <p:blipFill rotWithShape="1">
          <a:blip r:embed="rId5">
            <a:alphaModFix/>
          </a:blip>
          <a:srcRect/>
          <a:stretch/>
        </p:blipFill>
        <p:spPr>
          <a:xfrm>
            <a:off x="6392248" y="4115441"/>
            <a:ext cx="2228000" cy="2182325"/>
          </a:xfrm>
          <a:prstGeom prst="rect">
            <a:avLst/>
          </a:prstGeom>
          <a:noFill/>
          <a:ln>
            <a:noFill/>
          </a:ln>
        </p:spPr>
      </p:pic>
      <p:pic>
        <p:nvPicPr>
          <p:cNvPr id="215" name="Google Shape;215;p13"/>
          <p:cNvPicPr preferRelativeResize="0"/>
          <p:nvPr/>
        </p:nvPicPr>
        <p:blipFill rotWithShape="1">
          <a:blip r:embed="rId6">
            <a:alphaModFix/>
          </a:blip>
          <a:srcRect/>
          <a:stretch/>
        </p:blipFill>
        <p:spPr>
          <a:xfrm>
            <a:off x="583541" y="4218087"/>
            <a:ext cx="2079175" cy="1875987"/>
          </a:xfrm>
          <a:prstGeom prst="rect">
            <a:avLst/>
          </a:prstGeom>
          <a:noFill/>
          <a:ln>
            <a:noFill/>
          </a:ln>
        </p:spPr>
      </p:pic>
      <p:sp>
        <p:nvSpPr>
          <p:cNvPr id="216" name="Google Shape;216;p13"/>
          <p:cNvSpPr txBox="1"/>
          <p:nvPr/>
        </p:nvSpPr>
        <p:spPr>
          <a:xfrm>
            <a:off x="336065" y="3506407"/>
            <a:ext cx="8810400" cy="553968"/>
          </a:xfrm>
          <a:prstGeom prst="rect">
            <a:avLst/>
          </a:prstGeom>
          <a:noFill/>
          <a:ln>
            <a:noFill/>
          </a:ln>
        </p:spPr>
        <p:txBody>
          <a:bodyPr spcFirstLastPara="1" wrap="square" lIns="91425" tIns="91425" rIns="91425" bIns="91425" anchor="t" anchorCtr="0">
            <a:spAutoFit/>
          </a:bodyPr>
          <a:lstStyle/>
          <a:p>
            <a:pPr>
              <a:buSzPts val="2400"/>
            </a:pPr>
            <a:r>
              <a:rPr lang="en-US" sz="2400">
                <a:solidFill>
                  <a:schemeClr val="dk1"/>
                </a:solidFill>
              </a:rPr>
              <a:t>Thực nghiệm với 3 trường hợp tạo ảnh:</a:t>
            </a:r>
            <a:endParaRPr sz="2400">
              <a:solidFill>
                <a:schemeClr val="dk1"/>
              </a:solidFill>
            </a:endParaRPr>
          </a:p>
        </p:txBody>
      </p:sp>
      <p:sp>
        <p:nvSpPr>
          <p:cNvPr id="217" name="Google Shape;217;p13"/>
          <p:cNvSpPr txBox="1"/>
          <p:nvPr/>
        </p:nvSpPr>
        <p:spPr>
          <a:xfrm>
            <a:off x="580977" y="6074953"/>
            <a:ext cx="2339047" cy="400069"/>
          </a:xfrm>
          <a:prstGeom prst="rect">
            <a:avLst/>
          </a:prstGeom>
          <a:noFill/>
          <a:ln>
            <a:noFill/>
          </a:ln>
        </p:spPr>
        <p:txBody>
          <a:bodyPr spcFirstLastPara="1" wrap="square" lIns="91425" tIns="45700" rIns="91425" bIns="45700" anchor="t" anchorCtr="0">
            <a:spAutoFit/>
          </a:bodyPr>
          <a:lstStyle/>
          <a:p>
            <a:r>
              <a:rPr lang="en-US" sz="2000"/>
              <a:t>Kênh 3 là giá trị 0</a:t>
            </a:r>
            <a:endParaRPr sz="2000"/>
          </a:p>
        </p:txBody>
      </p:sp>
      <p:sp>
        <p:nvSpPr>
          <p:cNvPr id="218" name="Google Shape;218;p13"/>
          <p:cNvSpPr txBox="1"/>
          <p:nvPr/>
        </p:nvSpPr>
        <p:spPr>
          <a:xfrm>
            <a:off x="3473206" y="6125472"/>
            <a:ext cx="2528495" cy="400069"/>
          </a:xfrm>
          <a:prstGeom prst="rect">
            <a:avLst/>
          </a:prstGeom>
          <a:noFill/>
          <a:ln>
            <a:noFill/>
          </a:ln>
        </p:spPr>
        <p:txBody>
          <a:bodyPr spcFirstLastPara="1" wrap="square" lIns="91425" tIns="45700" rIns="91425" bIns="45700" anchor="t" anchorCtr="0">
            <a:spAutoFit/>
          </a:bodyPr>
          <a:lstStyle/>
          <a:p>
            <a:r>
              <a:rPr lang="en-US" sz="2000"/>
              <a:t>Kênh 3 trùng kênh 1</a:t>
            </a:r>
            <a:endParaRPr sz="2000"/>
          </a:p>
        </p:txBody>
      </p:sp>
      <p:sp>
        <p:nvSpPr>
          <p:cNvPr id="219" name="Google Shape;219;p13"/>
          <p:cNvSpPr txBox="1"/>
          <p:nvPr/>
        </p:nvSpPr>
        <p:spPr>
          <a:xfrm>
            <a:off x="6390698" y="6125472"/>
            <a:ext cx="2503235" cy="400069"/>
          </a:xfrm>
          <a:prstGeom prst="rect">
            <a:avLst/>
          </a:prstGeom>
          <a:noFill/>
          <a:ln>
            <a:noFill/>
          </a:ln>
        </p:spPr>
        <p:txBody>
          <a:bodyPr spcFirstLastPara="1" wrap="square" lIns="91425" tIns="45700" rIns="91425" bIns="45700" anchor="t" anchorCtr="0">
            <a:spAutoFit/>
          </a:bodyPr>
          <a:lstStyle/>
          <a:p>
            <a:r>
              <a:rPr lang="en-US" sz="2000"/>
              <a:t>Kênh 3 trùng kênh 2</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4"/>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 </a:t>
            </a:r>
            <a:r>
              <a:rPr lang="en-US" sz="2800">
                <a:solidFill>
                  <a:schemeClr val="accent1"/>
                </a:solidFill>
                <a:latin typeface="Calibri"/>
                <a:ea typeface="Calibri"/>
                <a:cs typeface="Calibri"/>
                <a:sym typeface="Calibri"/>
              </a:rPr>
              <a:t>–</a:t>
            </a:r>
            <a:r>
              <a:rPr lang="en-US">
                <a:latin typeface="Arial"/>
                <a:ea typeface="Arial"/>
                <a:cs typeface="Arial"/>
                <a:sym typeface="Arial"/>
              </a:rPr>
              <a:t> Phương pháp thiết kế</a:t>
            </a:r>
            <a:endParaRPr>
              <a:latin typeface="Arial"/>
              <a:ea typeface="Arial"/>
              <a:cs typeface="Arial"/>
              <a:sym typeface="Arial"/>
            </a:endParaRPr>
          </a:p>
        </p:txBody>
      </p:sp>
      <p:sp>
        <p:nvSpPr>
          <p:cNvPr id="225" name="Google Shape;225;p14"/>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228594" indent="-228594">
              <a:spcBef>
                <a:spcPts val="0"/>
              </a:spcBef>
              <a:buSzPts val="2400"/>
            </a:pPr>
            <a:r>
              <a:rPr lang="en-US" sz="2400"/>
              <a:t>Mô hình CNN đề xuất </a:t>
            </a:r>
            <a:endParaRPr sz="2400"/>
          </a:p>
          <a:p>
            <a:pPr marL="0" indent="0">
              <a:buSzPts val="2400"/>
              <a:buNone/>
            </a:pPr>
            <a:endParaRPr sz="2400"/>
          </a:p>
        </p:txBody>
      </p:sp>
      <p:sp>
        <p:nvSpPr>
          <p:cNvPr id="226" name="Google Shape;226;p14"/>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17</a:t>
            </a:fld>
            <a:endParaRPr/>
          </a:p>
        </p:txBody>
      </p:sp>
      <p:pic>
        <p:nvPicPr>
          <p:cNvPr id="227" name="Google Shape;227;p14"/>
          <p:cNvPicPr preferRelativeResize="0"/>
          <p:nvPr/>
        </p:nvPicPr>
        <p:blipFill rotWithShape="1">
          <a:blip r:embed="rId3">
            <a:alphaModFix/>
          </a:blip>
          <a:srcRect/>
          <a:stretch/>
        </p:blipFill>
        <p:spPr>
          <a:xfrm>
            <a:off x="466091" y="1702438"/>
            <a:ext cx="8094980" cy="3282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5"/>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t>Nội dung báo cáo</a:t>
            </a:r>
            <a:endParaRPr/>
          </a:p>
        </p:txBody>
      </p:sp>
      <p:sp>
        <p:nvSpPr>
          <p:cNvPr id="233" name="Google Shape;233;p15"/>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292727" indent="-292727">
              <a:lnSpc>
                <a:spcPct val="150000"/>
              </a:lnSpc>
              <a:spcBef>
                <a:spcPts val="60"/>
              </a:spcBef>
              <a:spcAft>
                <a:spcPts val="60"/>
              </a:spcAft>
              <a:buSzPts val="2900"/>
            </a:pPr>
            <a:r>
              <a:rPr lang="en-US" sz="2900" b="1"/>
              <a:t>Phần I: Giới thiệu tổng quan</a:t>
            </a:r>
            <a:endParaRPr sz="2900" b="1"/>
          </a:p>
          <a:p>
            <a:pPr marL="292727" indent="-292727">
              <a:lnSpc>
                <a:spcPct val="150000"/>
              </a:lnSpc>
              <a:spcBef>
                <a:spcPts val="60"/>
              </a:spcBef>
              <a:spcAft>
                <a:spcPts val="60"/>
              </a:spcAft>
              <a:buSzPts val="2900"/>
            </a:pPr>
            <a:r>
              <a:rPr lang="en-US" sz="2900" b="1"/>
              <a:t>Phần II: Phương pháp thiết kế</a:t>
            </a:r>
            <a:endParaRPr sz="2900" b="1"/>
          </a:p>
          <a:p>
            <a:pPr marL="292727" indent="-292727">
              <a:lnSpc>
                <a:spcPct val="150000"/>
              </a:lnSpc>
              <a:spcBef>
                <a:spcPts val="60"/>
              </a:spcBef>
              <a:spcAft>
                <a:spcPts val="60"/>
              </a:spcAft>
              <a:buClr>
                <a:srgbClr val="FF0000"/>
              </a:buClr>
              <a:buSzPts val="2900"/>
            </a:pPr>
            <a:r>
              <a:rPr lang="en-US" sz="2900" b="1">
                <a:solidFill>
                  <a:srgbClr val="FF0000"/>
                </a:solidFill>
              </a:rPr>
              <a:t>Phần III: Thực nghiệm </a:t>
            </a:r>
            <a:endParaRPr sz="2900" b="1">
              <a:solidFill>
                <a:srgbClr val="FF0000"/>
              </a:solidFill>
            </a:endParaRPr>
          </a:p>
          <a:p>
            <a:pPr marL="292727" indent="-292727">
              <a:lnSpc>
                <a:spcPct val="150000"/>
              </a:lnSpc>
              <a:spcBef>
                <a:spcPts val="60"/>
              </a:spcBef>
              <a:spcAft>
                <a:spcPts val="60"/>
              </a:spcAft>
              <a:buSzPts val="2900"/>
            </a:pPr>
            <a:r>
              <a:rPr lang="en-US" sz="2900" b="1"/>
              <a:t>Phần IV: Tổng kết</a:t>
            </a:r>
            <a:endParaRPr sz="2900" b="1"/>
          </a:p>
          <a:p>
            <a:pPr marL="228594" indent="-44450">
              <a:lnSpc>
                <a:spcPct val="150000"/>
              </a:lnSpc>
              <a:spcBef>
                <a:spcPts val="60"/>
              </a:spcBef>
              <a:spcAft>
                <a:spcPts val="60"/>
              </a:spcAft>
              <a:buSzPts val="2900"/>
              <a:buNone/>
            </a:pPr>
            <a:endParaRPr sz="2900"/>
          </a:p>
        </p:txBody>
      </p:sp>
      <p:sp>
        <p:nvSpPr>
          <p:cNvPr id="234" name="Google Shape;234;p15"/>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16"/>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III </a:t>
            </a:r>
            <a:r>
              <a:rPr lang="en-US" sz="2800">
                <a:solidFill>
                  <a:schemeClr val="accent1"/>
                </a:solidFill>
                <a:latin typeface="Calibri"/>
                <a:ea typeface="Calibri"/>
                <a:cs typeface="Calibri"/>
                <a:sym typeface="Calibri"/>
              </a:rPr>
              <a:t>–</a:t>
            </a:r>
            <a:r>
              <a:rPr lang="en-US">
                <a:latin typeface="Arial"/>
                <a:ea typeface="Arial"/>
                <a:cs typeface="Arial"/>
                <a:sym typeface="Arial"/>
              </a:rPr>
              <a:t> Thực nghiệm</a:t>
            </a:r>
            <a:endParaRPr>
              <a:latin typeface="Arial"/>
              <a:ea typeface="Arial"/>
              <a:cs typeface="Arial"/>
              <a:sym typeface="Arial"/>
            </a:endParaRPr>
          </a:p>
        </p:txBody>
      </p:sp>
      <p:sp>
        <p:nvSpPr>
          <p:cNvPr id="240" name="Google Shape;240;p16"/>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0" indent="0">
              <a:lnSpc>
                <a:spcPct val="150000"/>
              </a:lnSpc>
              <a:spcBef>
                <a:spcPts val="60"/>
              </a:spcBef>
              <a:spcAft>
                <a:spcPts val="60"/>
              </a:spcAft>
              <a:buNone/>
            </a:pPr>
            <a:r>
              <a:rPr lang="en-US">
                <a:latin typeface="Arial"/>
                <a:ea typeface="Arial"/>
                <a:cs typeface="Arial"/>
                <a:sym typeface="Arial"/>
              </a:rPr>
              <a:t>Môi trường thực nghiệm:</a:t>
            </a:r>
            <a:endParaRPr>
              <a:latin typeface="Arial"/>
              <a:ea typeface="Arial"/>
              <a:cs typeface="Arial"/>
              <a:sym typeface="Arial"/>
            </a:endParaRPr>
          </a:p>
          <a:p>
            <a:pPr marL="228594" indent="-228594">
              <a:lnSpc>
                <a:spcPct val="150000"/>
              </a:lnSpc>
              <a:spcBef>
                <a:spcPts val="60"/>
              </a:spcBef>
              <a:spcAft>
                <a:spcPts val="60"/>
              </a:spcAft>
            </a:pPr>
            <a:r>
              <a:rPr lang="en-US">
                <a:latin typeface="Arial"/>
                <a:ea typeface="Arial"/>
                <a:cs typeface="Arial"/>
                <a:sym typeface="Arial"/>
              </a:rPr>
              <a:t>Mô hình được hoàn thiện bằng Python 3.11.9.</a:t>
            </a:r>
            <a:endParaRPr>
              <a:latin typeface="Arial"/>
              <a:ea typeface="Arial"/>
              <a:cs typeface="Arial"/>
              <a:sym typeface="Arial"/>
            </a:endParaRPr>
          </a:p>
          <a:p>
            <a:pPr marL="228594" indent="-228594">
              <a:lnSpc>
                <a:spcPct val="150000"/>
              </a:lnSpc>
              <a:spcBef>
                <a:spcPts val="60"/>
              </a:spcBef>
              <a:spcAft>
                <a:spcPts val="60"/>
              </a:spcAft>
            </a:pPr>
            <a:r>
              <a:rPr lang="en-US">
                <a:latin typeface="Arial"/>
                <a:ea typeface="Arial"/>
                <a:cs typeface="Arial"/>
                <a:sym typeface="Arial"/>
              </a:rPr>
              <a:t>Hệ điều hành Windows 10 Home</a:t>
            </a:r>
            <a:endParaRPr>
              <a:latin typeface="Arial"/>
              <a:ea typeface="Arial"/>
              <a:cs typeface="Arial"/>
              <a:sym typeface="Arial"/>
            </a:endParaRPr>
          </a:p>
          <a:p>
            <a:pPr marL="228594" indent="-228594">
              <a:lnSpc>
                <a:spcPct val="150000"/>
              </a:lnSpc>
              <a:spcBef>
                <a:spcPts val="60"/>
              </a:spcBef>
              <a:spcAft>
                <a:spcPts val="60"/>
              </a:spcAft>
              <a:buFont typeface="Noto Sans Symbols"/>
              <a:buChar char="⮚"/>
            </a:pPr>
            <a:r>
              <a:rPr lang="en-US">
                <a:latin typeface="Arial"/>
                <a:ea typeface="Arial"/>
                <a:cs typeface="Arial"/>
                <a:sym typeface="Arial"/>
              </a:rPr>
              <a:t>  6GB RAM</a:t>
            </a:r>
            <a:endParaRPr>
              <a:latin typeface="Arial"/>
              <a:ea typeface="Arial"/>
              <a:cs typeface="Arial"/>
              <a:sym typeface="Arial"/>
            </a:endParaRPr>
          </a:p>
          <a:p>
            <a:pPr marL="228594" indent="-228594">
              <a:lnSpc>
                <a:spcPct val="150000"/>
              </a:lnSpc>
              <a:spcBef>
                <a:spcPts val="60"/>
              </a:spcBef>
              <a:spcAft>
                <a:spcPts val="60"/>
              </a:spcAft>
              <a:buFont typeface="Noto Sans Symbols"/>
              <a:buChar char="⮚"/>
            </a:pPr>
            <a:r>
              <a:rPr lang="en-US">
                <a:latin typeface="Arial"/>
                <a:ea typeface="Arial"/>
                <a:cs typeface="Arial"/>
                <a:sym typeface="Arial"/>
              </a:rPr>
              <a:t>  Dung lượng 100GB</a:t>
            </a:r>
            <a:endParaRPr>
              <a:latin typeface="Arial"/>
              <a:ea typeface="Arial"/>
              <a:cs typeface="Arial"/>
              <a:sym typeface="Arial"/>
            </a:endParaRPr>
          </a:p>
          <a:p>
            <a:pPr marL="228594" indent="-50799">
              <a:lnSpc>
                <a:spcPct val="150000"/>
              </a:lnSpc>
              <a:spcBef>
                <a:spcPts val="60"/>
              </a:spcBef>
              <a:spcAft>
                <a:spcPts val="60"/>
              </a:spcAft>
              <a:buNone/>
            </a:pPr>
            <a:endParaRPr>
              <a:latin typeface="Arial"/>
              <a:ea typeface="Arial"/>
              <a:cs typeface="Arial"/>
              <a:sym typeface="Arial"/>
            </a:endParaRPr>
          </a:p>
          <a:p>
            <a:pPr marL="0" indent="0">
              <a:lnSpc>
                <a:spcPct val="150000"/>
              </a:lnSpc>
              <a:spcBef>
                <a:spcPts val="60"/>
              </a:spcBef>
              <a:spcAft>
                <a:spcPts val="60"/>
              </a:spcAft>
              <a:buNone/>
            </a:pPr>
            <a:endParaRPr>
              <a:latin typeface="Arial"/>
              <a:ea typeface="Arial"/>
              <a:cs typeface="Arial"/>
              <a:sym typeface="Arial"/>
            </a:endParaRPr>
          </a:p>
        </p:txBody>
      </p:sp>
      <p:sp>
        <p:nvSpPr>
          <p:cNvPr id="241" name="Google Shape;241;p16"/>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
          <p:cNvSpPr/>
          <p:nvPr/>
        </p:nvSpPr>
        <p:spPr>
          <a:xfrm>
            <a:off x="8253664" y="5"/>
            <a:ext cx="890339" cy="768391"/>
          </a:xfrm>
          <a:prstGeom prst="rect">
            <a:avLst/>
          </a:prstGeom>
          <a:solidFill>
            <a:schemeClr val="lt1"/>
          </a:solidFill>
          <a:ln>
            <a:noFill/>
          </a:ln>
        </p:spPr>
        <p:txBody>
          <a:bodyPr spcFirstLastPara="1" wrap="square" lIns="68551" tIns="34275" rIns="68551" bIns="34275" anchor="ctr" anchorCtr="0">
            <a:noAutofit/>
          </a:bodyPr>
          <a:lstStyle/>
          <a:p>
            <a:pPr algn="ctr">
              <a:buSzPts val="1350"/>
            </a:pPr>
            <a:endParaRPr sz="1351">
              <a:solidFill>
                <a:schemeClr val="dk1"/>
              </a:solidFill>
              <a:latin typeface="Calibri"/>
              <a:ea typeface="Calibri"/>
              <a:cs typeface="Calibri"/>
              <a:sym typeface="Calibri"/>
            </a:endParaRPr>
          </a:p>
        </p:txBody>
      </p:sp>
      <p:pic>
        <p:nvPicPr>
          <p:cNvPr id="94" name="Google Shape;94;p1"/>
          <p:cNvPicPr preferRelativeResize="0"/>
          <p:nvPr/>
        </p:nvPicPr>
        <p:blipFill rotWithShape="1">
          <a:blip r:embed="rId3">
            <a:alphaModFix amt="54000"/>
          </a:blip>
          <a:srcRect t="7763" b="7762"/>
          <a:stretch/>
        </p:blipFill>
        <p:spPr>
          <a:xfrm>
            <a:off x="-9842" y="707718"/>
            <a:ext cx="9144001" cy="5151357"/>
          </a:xfrm>
          <a:prstGeom prst="rect">
            <a:avLst/>
          </a:prstGeom>
          <a:noFill/>
          <a:ln>
            <a:noFill/>
          </a:ln>
        </p:spPr>
      </p:pic>
      <p:sp>
        <p:nvSpPr>
          <p:cNvPr id="95" name="Google Shape;95;p1"/>
          <p:cNvSpPr/>
          <p:nvPr/>
        </p:nvSpPr>
        <p:spPr>
          <a:xfrm>
            <a:off x="-19689" y="1453016"/>
            <a:ext cx="9153847" cy="1339791"/>
          </a:xfrm>
          <a:prstGeom prst="rect">
            <a:avLst/>
          </a:prstGeom>
          <a:solidFill>
            <a:srgbClr val="002060">
              <a:alpha val="82352"/>
            </a:srgbClr>
          </a:solidFill>
          <a:ln>
            <a:noFill/>
          </a:ln>
        </p:spPr>
        <p:txBody>
          <a:bodyPr spcFirstLastPara="1" wrap="square" lIns="137151" tIns="68551" rIns="137151" bIns="68551" anchor="ctr" anchorCtr="0">
            <a:noAutofit/>
          </a:bodyPr>
          <a:lstStyle/>
          <a:p>
            <a:pPr algn="ctr">
              <a:buSzPts val="2000"/>
            </a:pPr>
            <a:r>
              <a:rPr lang="en-US" sz="2000" b="1">
                <a:solidFill>
                  <a:srgbClr val="F2F2F2"/>
                </a:solidFill>
                <a:latin typeface="Calibri"/>
                <a:ea typeface="Calibri"/>
                <a:cs typeface="Calibri"/>
                <a:sym typeface="Calibri"/>
              </a:rPr>
              <a:t>KHOA MẠNG MÁY TÍNH VÀ TRUYỀN THÔNG</a:t>
            </a:r>
            <a:endParaRPr sz="2000" b="1">
              <a:solidFill>
                <a:srgbClr val="F2F2F2"/>
              </a:solidFill>
              <a:latin typeface="Calibri"/>
              <a:ea typeface="Calibri"/>
              <a:cs typeface="Calibri"/>
              <a:sym typeface="Calibri"/>
            </a:endParaRPr>
          </a:p>
          <a:p>
            <a:pPr algn="ctr">
              <a:buSzPts val="2600"/>
            </a:pPr>
            <a:r>
              <a:rPr lang="en-US" sz="2600" b="1">
                <a:solidFill>
                  <a:srgbClr val="F2F2F2"/>
                </a:solidFill>
                <a:latin typeface="Calibri"/>
                <a:ea typeface="Calibri"/>
                <a:cs typeface="Calibri"/>
                <a:sym typeface="Calibri"/>
              </a:rPr>
              <a:t>BÁO CÁO </a:t>
            </a:r>
            <a:endParaRPr sz="2600" b="1">
              <a:solidFill>
                <a:srgbClr val="F2F2F2"/>
              </a:solidFill>
              <a:latin typeface="Calibri"/>
              <a:ea typeface="Calibri"/>
              <a:cs typeface="Calibri"/>
              <a:sym typeface="Calibri"/>
            </a:endParaRPr>
          </a:p>
          <a:p>
            <a:pPr algn="ctr">
              <a:buSzPts val="2600"/>
            </a:pPr>
            <a:r>
              <a:rPr lang="en-US" sz="2600" b="1">
                <a:solidFill>
                  <a:srgbClr val="F2F2F2"/>
                </a:solidFill>
                <a:latin typeface="Calibri"/>
                <a:ea typeface="Calibri"/>
                <a:cs typeface="Calibri"/>
                <a:sym typeface="Calibri"/>
              </a:rPr>
              <a:t>KHÓA LUẬN TỐT NGHIỆP</a:t>
            </a:r>
            <a:endParaRPr sz="2600" b="1">
              <a:solidFill>
                <a:srgbClr val="F2F2F2"/>
              </a:solidFill>
              <a:latin typeface="Calibri"/>
              <a:ea typeface="Calibri"/>
              <a:cs typeface="Calibri"/>
              <a:sym typeface="Calibri"/>
            </a:endParaRPr>
          </a:p>
        </p:txBody>
      </p:sp>
      <p:grpSp>
        <p:nvGrpSpPr>
          <p:cNvPr id="96" name="Google Shape;96;p1"/>
          <p:cNvGrpSpPr/>
          <p:nvPr/>
        </p:nvGrpSpPr>
        <p:grpSpPr>
          <a:xfrm>
            <a:off x="0" y="27295"/>
            <a:ext cx="9144000" cy="883579"/>
            <a:chOff x="1228555" y="34408"/>
            <a:chExt cx="10836698" cy="1018092"/>
          </a:xfrm>
        </p:grpSpPr>
        <p:sp>
          <p:nvSpPr>
            <p:cNvPr id="97" name="Google Shape;97;p1"/>
            <p:cNvSpPr/>
            <p:nvPr/>
          </p:nvSpPr>
          <p:spPr>
            <a:xfrm>
              <a:off x="1228555" y="74226"/>
              <a:ext cx="10836698" cy="978274"/>
            </a:xfrm>
            <a:prstGeom prst="rect">
              <a:avLst/>
            </a:prstGeom>
            <a:solidFill>
              <a:schemeClr val="dk1">
                <a:alpha val="80392"/>
              </a:schemeClr>
            </a:solidFill>
            <a:ln w="12700" cap="flat" cmpd="sng">
              <a:solidFill>
                <a:schemeClr val="dk1"/>
              </a:solidFill>
              <a:prstDash val="solid"/>
              <a:miter lim="800000"/>
              <a:headEnd type="none" w="sm" len="sm"/>
              <a:tailEnd type="none" w="sm" len="sm"/>
            </a:ln>
          </p:spPr>
          <p:txBody>
            <a:bodyPr spcFirstLastPara="1" wrap="square" lIns="137151" tIns="68551" rIns="137151" bIns="68551" anchor="ctr" anchorCtr="0">
              <a:noAutofit/>
            </a:bodyPr>
            <a:lstStyle/>
            <a:p>
              <a:pPr marL="1199485">
                <a:buSzPts val="1600"/>
              </a:pPr>
              <a:r>
                <a:rPr lang="en-US" sz="1600" b="1" err="1">
                  <a:solidFill>
                    <a:schemeClr val="lt1"/>
                  </a:solidFill>
                  <a:latin typeface="Calibri"/>
                  <a:ea typeface="Calibri"/>
                  <a:cs typeface="Calibri"/>
                  <a:sym typeface="Calibri"/>
                </a:rPr>
                <a:t>Trường</a:t>
              </a:r>
              <a:r>
                <a:rPr lang="en-US" sz="1600" b="1">
                  <a:solidFill>
                    <a:schemeClr val="lt1"/>
                  </a:solidFill>
                  <a:latin typeface="Calibri"/>
                  <a:ea typeface="Calibri"/>
                  <a:cs typeface="Calibri"/>
                  <a:sym typeface="Calibri"/>
                </a:rPr>
                <a:t> </a:t>
              </a:r>
              <a:r>
                <a:rPr lang="en-US" sz="1600" b="1" err="1">
                  <a:solidFill>
                    <a:schemeClr val="lt1"/>
                  </a:solidFill>
                  <a:latin typeface="Calibri"/>
                  <a:ea typeface="Calibri"/>
                  <a:cs typeface="Calibri"/>
                  <a:sym typeface="Calibri"/>
                </a:rPr>
                <a:t>Đại</a:t>
              </a:r>
              <a:r>
                <a:rPr lang="en-US" sz="1600" b="1">
                  <a:solidFill>
                    <a:schemeClr val="lt1"/>
                  </a:solidFill>
                  <a:latin typeface="Calibri"/>
                  <a:ea typeface="Calibri"/>
                  <a:cs typeface="Calibri"/>
                  <a:sym typeface="Calibri"/>
                </a:rPr>
                <a:t> </a:t>
              </a:r>
              <a:r>
                <a:rPr lang="en-US" sz="1600" b="1" err="1">
                  <a:solidFill>
                    <a:schemeClr val="lt1"/>
                  </a:solidFill>
                  <a:latin typeface="Calibri"/>
                  <a:ea typeface="Calibri"/>
                  <a:cs typeface="Calibri"/>
                  <a:sym typeface="Calibri"/>
                </a:rPr>
                <a:t>học</a:t>
              </a:r>
              <a:r>
                <a:rPr lang="en-US" sz="1600" b="1">
                  <a:solidFill>
                    <a:schemeClr val="lt1"/>
                  </a:solidFill>
                  <a:latin typeface="Calibri"/>
                  <a:ea typeface="Calibri"/>
                  <a:cs typeface="Calibri"/>
                  <a:sym typeface="Calibri"/>
                </a:rPr>
                <a:t> Công </a:t>
              </a:r>
              <a:r>
                <a:rPr lang="en-US" sz="1600" b="1" err="1">
                  <a:solidFill>
                    <a:schemeClr val="lt1"/>
                  </a:solidFill>
                  <a:latin typeface="Calibri"/>
                  <a:ea typeface="Calibri"/>
                  <a:cs typeface="Calibri"/>
                  <a:sym typeface="Calibri"/>
                </a:rPr>
                <a:t>nghệ</a:t>
              </a:r>
              <a:r>
                <a:rPr lang="en-US" sz="1600" b="1">
                  <a:solidFill>
                    <a:schemeClr val="lt1"/>
                  </a:solidFill>
                  <a:latin typeface="Calibri"/>
                  <a:ea typeface="Calibri"/>
                  <a:cs typeface="Calibri"/>
                  <a:sym typeface="Calibri"/>
                </a:rPr>
                <a:t> Thông tin – </a:t>
              </a:r>
              <a:r>
                <a:rPr lang="en-US" sz="1600" b="1" err="1">
                  <a:solidFill>
                    <a:schemeClr val="lt1"/>
                  </a:solidFill>
                  <a:latin typeface="Calibri"/>
                  <a:ea typeface="Calibri"/>
                  <a:cs typeface="Calibri"/>
                  <a:sym typeface="Calibri"/>
                </a:rPr>
                <a:t>Đại</a:t>
              </a:r>
              <a:r>
                <a:rPr lang="en-US" sz="1600" b="1">
                  <a:solidFill>
                    <a:schemeClr val="lt1"/>
                  </a:solidFill>
                  <a:latin typeface="Calibri"/>
                  <a:ea typeface="Calibri"/>
                  <a:cs typeface="Calibri"/>
                  <a:sym typeface="Calibri"/>
                </a:rPr>
                <a:t> </a:t>
              </a:r>
              <a:r>
                <a:rPr lang="en-US" sz="1600" b="1" err="1">
                  <a:solidFill>
                    <a:schemeClr val="lt1"/>
                  </a:solidFill>
                  <a:latin typeface="Calibri"/>
                  <a:ea typeface="Calibri"/>
                  <a:cs typeface="Calibri"/>
                  <a:sym typeface="Calibri"/>
                </a:rPr>
                <a:t>Học</a:t>
              </a:r>
              <a:r>
                <a:rPr lang="en-US" sz="1600" b="1">
                  <a:solidFill>
                    <a:schemeClr val="lt1"/>
                  </a:solidFill>
                  <a:latin typeface="Calibri"/>
                  <a:ea typeface="Calibri"/>
                  <a:cs typeface="Calibri"/>
                  <a:sym typeface="Calibri"/>
                </a:rPr>
                <a:t> </a:t>
              </a:r>
              <a:r>
                <a:rPr lang="en-US" sz="1600" b="1" err="1">
                  <a:solidFill>
                    <a:schemeClr val="lt1"/>
                  </a:solidFill>
                  <a:latin typeface="Calibri"/>
                  <a:ea typeface="Calibri"/>
                  <a:cs typeface="Calibri"/>
                  <a:sym typeface="Calibri"/>
                </a:rPr>
                <a:t>Quốc</a:t>
              </a:r>
              <a:r>
                <a:rPr lang="en-US" sz="1600" b="1">
                  <a:solidFill>
                    <a:schemeClr val="lt1"/>
                  </a:solidFill>
                  <a:latin typeface="Calibri"/>
                  <a:ea typeface="Calibri"/>
                  <a:cs typeface="Calibri"/>
                  <a:sym typeface="Calibri"/>
                </a:rPr>
                <a:t> </a:t>
              </a:r>
              <a:r>
                <a:rPr lang="en-US" sz="1600" b="1" err="1">
                  <a:solidFill>
                    <a:schemeClr val="lt1"/>
                  </a:solidFill>
                  <a:latin typeface="Calibri"/>
                  <a:ea typeface="Calibri"/>
                  <a:cs typeface="Calibri"/>
                  <a:sym typeface="Calibri"/>
                </a:rPr>
                <a:t>gia</a:t>
              </a:r>
              <a:r>
                <a:rPr lang="en-US" sz="1600" b="1">
                  <a:solidFill>
                    <a:schemeClr val="lt1"/>
                  </a:solidFill>
                  <a:latin typeface="Calibri"/>
                  <a:ea typeface="Calibri"/>
                  <a:cs typeface="Calibri"/>
                  <a:sym typeface="Calibri"/>
                </a:rPr>
                <a:t> Tp. </a:t>
              </a:r>
              <a:r>
                <a:rPr lang="en-US" sz="1600" b="1" err="1">
                  <a:solidFill>
                    <a:schemeClr val="lt1"/>
                  </a:solidFill>
                  <a:latin typeface="Calibri"/>
                  <a:ea typeface="Calibri"/>
                  <a:cs typeface="Calibri"/>
                  <a:sym typeface="Calibri"/>
                </a:rPr>
                <a:t>Hồ</a:t>
              </a:r>
              <a:r>
                <a:rPr lang="en-US" sz="1600" b="1">
                  <a:solidFill>
                    <a:schemeClr val="lt1"/>
                  </a:solidFill>
                  <a:latin typeface="Calibri"/>
                  <a:ea typeface="Calibri"/>
                  <a:cs typeface="Calibri"/>
                  <a:sym typeface="Calibri"/>
                </a:rPr>
                <a:t> Chí Minh</a:t>
              </a:r>
              <a:endParaRPr sz="1600" b="1">
                <a:solidFill>
                  <a:schemeClr val="lt1"/>
                </a:solidFill>
                <a:latin typeface="Calibri"/>
                <a:ea typeface="Calibri"/>
                <a:cs typeface="Calibri"/>
                <a:sym typeface="Calibri"/>
              </a:endParaRPr>
            </a:p>
          </p:txBody>
        </p:sp>
        <p:sp>
          <p:nvSpPr>
            <p:cNvPr id="98" name="Google Shape;98;p1"/>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51" tIns="34275" rIns="68551" bIns="34275" anchor="ctr" anchorCtr="0">
              <a:noAutofit/>
            </a:bodyPr>
            <a:lstStyle/>
            <a:p>
              <a:pPr algn="ctr">
                <a:buSzPts val="1350"/>
              </a:pPr>
              <a:endParaRPr sz="1351">
                <a:solidFill>
                  <a:schemeClr val="dk1"/>
                </a:solidFill>
                <a:latin typeface="Calibri"/>
                <a:ea typeface="Calibri"/>
                <a:cs typeface="Calibri"/>
                <a:sym typeface="Calibri"/>
              </a:endParaRPr>
            </a:p>
          </p:txBody>
        </p:sp>
      </p:grpSp>
      <p:grpSp>
        <p:nvGrpSpPr>
          <p:cNvPr id="99" name="Google Shape;99;p1"/>
          <p:cNvGrpSpPr/>
          <p:nvPr/>
        </p:nvGrpSpPr>
        <p:grpSpPr>
          <a:xfrm>
            <a:off x="487257" y="174003"/>
            <a:ext cx="8749031" cy="6134437"/>
            <a:chOff x="682698" y="-1225623"/>
            <a:chExt cx="9995469" cy="8058846"/>
          </a:xfrm>
        </p:grpSpPr>
        <p:sp>
          <p:nvSpPr>
            <p:cNvPr id="100" name="Google Shape;100;p1"/>
            <p:cNvSpPr/>
            <p:nvPr/>
          </p:nvSpPr>
          <p:spPr>
            <a:xfrm>
              <a:off x="682698" y="3484278"/>
              <a:ext cx="9899288" cy="3348945"/>
            </a:xfrm>
            <a:prstGeom prst="rect">
              <a:avLst/>
            </a:prstGeom>
            <a:solidFill>
              <a:schemeClr val="dk1">
                <a:alpha val="69019"/>
              </a:schemeClr>
            </a:solidFill>
            <a:ln w="12700" cap="flat" cmpd="sng">
              <a:solidFill>
                <a:schemeClr val="dk1"/>
              </a:solidFill>
              <a:prstDash val="solid"/>
              <a:miter lim="800000"/>
              <a:headEnd type="none" w="sm" len="sm"/>
              <a:tailEnd type="none" w="sm" len="sm"/>
            </a:ln>
          </p:spPr>
          <p:txBody>
            <a:bodyPr spcFirstLastPara="1" wrap="square" lIns="137151" tIns="81000" rIns="999000" bIns="189000" anchor="b" anchorCtr="0">
              <a:noAutofit/>
            </a:bodyPr>
            <a:lstStyle/>
            <a:p>
              <a:pPr marL="210179" algn="r">
                <a:buSzPts val="1800"/>
              </a:pPr>
              <a:r>
                <a:rPr lang="en-US" sz="1800" b="1">
                  <a:solidFill>
                    <a:schemeClr val="lt1"/>
                  </a:solidFill>
                  <a:latin typeface="Calibri"/>
                  <a:ea typeface="Calibri"/>
                  <a:cs typeface="Calibri"/>
                  <a:sym typeface="Calibri"/>
                </a:rPr>
                <a:t>Phan Ngọc Yến Nhi – 20521717 – Lớp ATCL2020</a:t>
              </a:r>
              <a:endParaRPr sz="1800">
                <a:solidFill>
                  <a:schemeClr val="lt1"/>
                </a:solidFill>
              </a:endParaRPr>
            </a:p>
            <a:p>
              <a:pPr marL="210179" algn="r">
                <a:buSzPts val="1800"/>
              </a:pPr>
              <a:r>
                <a:rPr lang="en-US" sz="1800" b="1">
                  <a:solidFill>
                    <a:schemeClr val="lt1"/>
                  </a:solidFill>
                  <a:latin typeface="Calibri"/>
                  <a:ea typeface="Calibri"/>
                  <a:cs typeface="Calibri"/>
                  <a:sym typeface="Calibri"/>
                </a:rPr>
                <a:t>Hoàng Thanh Lâm – 20521513 – Lớp ATCL2020</a:t>
              </a:r>
              <a:endParaRPr sz="1800" b="1">
                <a:solidFill>
                  <a:schemeClr val="lt1"/>
                </a:solidFill>
                <a:latin typeface="Calibri"/>
                <a:ea typeface="Calibri"/>
                <a:cs typeface="Calibri"/>
                <a:sym typeface="Calibri"/>
              </a:endParaRPr>
            </a:p>
            <a:p>
              <a:pPr marL="210179" algn="r">
                <a:buSzPts val="1800"/>
              </a:pPr>
              <a:r>
                <a:rPr lang="en-US" sz="1800" b="1" i="1" u="sng">
                  <a:solidFill>
                    <a:schemeClr val="lt1"/>
                  </a:solidFill>
                  <a:latin typeface="Calibri"/>
                  <a:ea typeface="Calibri"/>
                  <a:cs typeface="Calibri"/>
                  <a:sym typeface="Calibri"/>
                </a:rPr>
                <a:t>GVHD:</a:t>
              </a:r>
              <a:r>
                <a:rPr lang="en-US" sz="1800" b="1" i="1">
                  <a:solidFill>
                    <a:schemeClr val="lt1"/>
                  </a:solidFill>
                  <a:latin typeface="Calibri"/>
                  <a:ea typeface="Calibri"/>
                  <a:cs typeface="Calibri"/>
                  <a:sym typeface="Calibri"/>
                </a:rPr>
                <a:t> ThS. Trần Thị Dung và ThS. Đỗ Thị Thu Hiền </a:t>
              </a:r>
              <a:endParaRPr sz="1800" b="1" i="1">
                <a:solidFill>
                  <a:schemeClr val="lt1"/>
                </a:solidFill>
                <a:latin typeface="Calibri"/>
                <a:ea typeface="Calibri"/>
                <a:cs typeface="Calibri"/>
                <a:sym typeface="Calibri"/>
              </a:endParaRPr>
            </a:p>
          </p:txBody>
        </p:sp>
        <p:cxnSp>
          <p:nvCxnSpPr>
            <p:cNvPr id="101" name="Google Shape;101;p1"/>
            <p:cNvCxnSpPr/>
            <p:nvPr/>
          </p:nvCxnSpPr>
          <p:spPr>
            <a:xfrm>
              <a:off x="1905251" y="5289654"/>
              <a:ext cx="8572518" cy="0"/>
            </a:xfrm>
            <a:prstGeom prst="straightConnector1">
              <a:avLst/>
            </a:prstGeom>
            <a:noFill/>
            <a:ln w="9525" cap="flat" cmpd="sng">
              <a:solidFill>
                <a:schemeClr val="lt1"/>
              </a:solidFill>
              <a:prstDash val="solid"/>
              <a:miter lim="800000"/>
              <a:headEnd type="none" w="sm" len="sm"/>
              <a:tailEnd type="none" w="sm" len="sm"/>
            </a:ln>
          </p:spPr>
        </p:cxnSp>
        <p:pic>
          <p:nvPicPr>
            <p:cNvPr id="102" name="Google Shape;102;p1" descr="Káº¿t quáº£ hÃ¬nh áº£nh cho uit logo png"/>
            <p:cNvPicPr preferRelativeResize="0"/>
            <p:nvPr/>
          </p:nvPicPr>
          <p:blipFill rotWithShape="1">
            <a:blip r:embed="rId4">
              <a:alphaModFix/>
            </a:blip>
            <a:srcRect r="5105"/>
            <a:stretch/>
          </p:blipFill>
          <p:spPr>
            <a:xfrm>
              <a:off x="682698" y="-1225623"/>
              <a:ext cx="691414" cy="662292"/>
            </a:xfrm>
            <a:prstGeom prst="rect">
              <a:avLst/>
            </a:prstGeom>
            <a:noFill/>
            <a:ln>
              <a:noFill/>
            </a:ln>
            <a:effectLst>
              <a:outerShdw blurRad="190500" algn="tl" rotWithShape="0">
                <a:srgbClr val="000000">
                  <a:alpha val="69411"/>
                </a:srgbClr>
              </a:outerShdw>
            </a:effectLst>
          </p:spPr>
        </p:pic>
        <p:sp>
          <p:nvSpPr>
            <p:cNvPr id="103" name="Google Shape;103;p1"/>
            <p:cNvSpPr/>
            <p:nvPr/>
          </p:nvSpPr>
          <p:spPr>
            <a:xfrm>
              <a:off x="1093312" y="3193986"/>
              <a:ext cx="9584855" cy="2231494"/>
            </a:xfrm>
            <a:prstGeom prst="rect">
              <a:avLst/>
            </a:prstGeom>
            <a:noFill/>
            <a:ln>
              <a:noFill/>
            </a:ln>
          </p:spPr>
          <p:txBody>
            <a:bodyPr spcFirstLastPara="1" wrap="square" lIns="137151" tIns="68551" rIns="270000" bIns="68551" anchor="ctr" anchorCtr="0">
              <a:noAutofit/>
            </a:bodyPr>
            <a:lstStyle/>
            <a:p>
              <a:pPr marL="210179" algn="r">
                <a:buSzPts val="2000"/>
              </a:pPr>
              <a:r>
                <a:rPr lang="en-US" sz="2000" b="1">
                  <a:solidFill>
                    <a:schemeClr val="lt1"/>
                  </a:solidFill>
                  <a:latin typeface="Calibri"/>
                  <a:ea typeface="Calibri"/>
                  <a:cs typeface="Calibri"/>
                  <a:sym typeface="Calibri"/>
                </a:rPr>
                <a:t>Phương pháp tạo biến thể mã độc Windows dựa trên học tăng cường có kiểm chứng chức năng bằng so sánh tương đồng nhị phân</a:t>
              </a:r>
              <a:endParaRPr sz="2000" b="1">
                <a:solidFill>
                  <a:schemeClr val="lt1"/>
                </a:solidFill>
                <a:latin typeface="Calibri"/>
                <a:ea typeface="Calibri"/>
                <a:cs typeface="Calibri"/>
                <a:sym typeface="Calibri"/>
              </a:endParaRPr>
            </a:p>
            <a:p>
              <a:pPr marL="210179" algn="r">
                <a:buSzPts val="2000"/>
              </a:pPr>
              <a:r>
                <a:rPr lang="en-US" sz="2000" b="1">
                  <a:solidFill>
                    <a:schemeClr val="accent2"/>
                  </a:solidFill>
                  <a:latin typeface="Calibri"/>
                  <a:ea typeface="Calibri"/>
                  <a:cs typeface="Calibri"/>
                  <a:sym typeface="Calibri"/>
                </a:rPr>
                <a:t>A method of Windows malware mutation using Reinforcement Learning with binary code similarity detection-based functionality validation </a:t>
              </a:r>
              <a:endParaRPr sz="2000" b="1">
                <a:solidFill>
                  <a:schemeClr val="accent2"/>
                </a:solidFill>
                <a:latin typeface="Calibri"/>
                <a:ea typeface="Calibri"/>
                <a:cs typeface="Calibri"/>
                <a:sym typeface="Calibri"/>
              </a:endParaRPr>
            </a:p>
          </p:txBody>
        </p:sp>
      </p:grpSp>
      <p:sp>
        <p:nvSpPr>
          <p:cNvPr id="104" name="Google Shape;104;p1"/>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a:t>
            </a:fld>
            <a:endParaRPr/>
          </a:p>
        </p:txBody>
      </p:sp>
      <p:pic>
        <p:nvPicPr>
          <p:cNvPr id="105" name="Google Shape;105;p1" descr="A picture containing object, clock&#10;&#10;Description automatically generated"/>
          <p:cNvPicPr preferRelativeResize="0"/>
          <p:nvPr/>
        </p:nvPicPr>
        <p:blipFill rotWithShape="1">
          <a:blip r:embed="rId5">
            <a:alphaModFix/>
          </a:blip>
          <a:srcRect/>
          <a:stretch/>
        </p:blipFill>
        <p:spPr>
          <a:xfrm>
            <a:off x="642400" y="4660462"/>
            <a:ext cx="922755" cy="922755"/>
          </a:xfrm>
          <a:prstGeom prst="rect">
            <a:avLst/>
          </a:prstGeom>
          <a:noFill/>
          <a:ln>
            <a:noFill/>
          </a:ln>
        </p:spPr>
      </p:pic>
      <p:sp>
        <p:nvSpPr>
          <p:cNvPr id="106" name="Google Shape;106;p1"/>
          <p:cNvSpPr/>
          <p:nvPr/>
        </p:nvSpPr>
        <p:spPr>
          <a:xfrm>
            <a:off x="7567304" y="23762"/>
            <a:ext cx="1264779"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51" tIns="34275" rIns="68551" bIns="34275" anchor="ctr" anchorCtr="0">
            <a:noAutofit/>
          </a:bodyPr>
          <a:lstStyle/>
          <a:p>
            <a:pPr algn="ctr">
              <a:buSzPts val="1350"/>
            </a:pPr>
            <a:endParaRPr sz="1351">
              <a:solidFill>
                <a:schemeClr val="dk1"/>
              </a:solidFill>
              <a:latin typeface="Calibri"/>
              <a:ea typeface="Calibri"/>
              <a:cs typeface="Calibri"/>
              <a:sym typeface="Calibri"/>
            </a:endParaRPr>
          </a:p>
        </p:txBody>
      </p:sp>
      <p:pic>
        <p:nvPicPr>
          <p:cNvPr id="107" name="Google Shape;107;p1" descr="See the source image"/>
          <p:cNvPicPr preferRelativeResize="0"/>
          <p:nvPr/>
        </p:nvPicPr>
        <p:blipFill rotWithShape="1">
          <a:blip r:embed="rId6">
            <a:alphaModFix/>
          </a:blip>
          <a:srcRect/>
          <a:stretch/>
        </p:blipFill>
        <p:spPr>
          <a:xfrm>
            <a:off x="7609650" y="210394"/>
            <a:ext cx="1128045" cy="400495"/>
          </a:xfrm>
          <a:prstGeom prst="rect">
            <a:avLst/>
          </a:prstGeom>
          <a:noFill/>
          <a:ln>
            <a:noFill/>
          </a:ln>
        </p:spPr>
      </p:pic>
      <p:pic>
        <p:nvPicPr>
          <p:cNvPr id="108" name="Google Shape;108;p1" descr="Trang chủ - NC - Khoa Mạng máy tính và Truyền thông - UIT"/>
          <p:cNvPicPr preferRelativeResize="0"/>
          <p:nvPr/>
        </p:nvPicPr>
        <p:blipFill rotWithShape="1">
          <a:blip r:embed="rId7">
            <a:alphaModFix/>
          </a:blip>
          <a:srcRect/>
          <a:stretch/>
        </p:blipFill>
        <p:spPr>
          <a:xfrm flipH="1">
            <a:off x="4015737" y="2689702"/>
            <a:ext cx="1112535" cy="11453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7"/>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0" indent="0" algn="just">
              <a:lnSpc>
                <a:spcPct val="150000"/>
              </a:lnSpc>
              <a:spcBef>
                <a:spcPts val="0"/>
              </a:spcBef>
              <a:buNone/>
            </a:pPr>
            <a:r>
              <a:rPr lang="en-US" b="1">
                <a:latin typeface="Arial"/>
                <a:ea typeface="Arial"/>
                <a:cs typeface="Arial"/>
                <a:sym typeface="Arial"/>
              </a:rPr>
              <a:t>Tiêu chí đánh giá</a:t>
            </a:r>
            <a:endParaRPr/>
          </a:p>
          <a:p>
            <a:pPr marL="228594" indent="-228594" algn="just">
              <a:lnSpc>
                <a:spcPct val="150000"/>
              </a:lnSpc>
            </a:pPr>
            <a:r>
              <a:rPr lang="en-US">
                <a:latin typeface="Arial"/>
                <a:ea typeface="Arial"/>
                <a:cs typeface="Arial"/>
                <a:sym typeface="Arial"/>
              </a:rPr>
              <a:t>Accuracy</a:t>
            </a:r>
            <a:endParaRPr>
              <a:latin typeface="Arial"/>
              <a:ea typeface="Arial"/>
              <a:cs typeface="Arial"/>
              <a:sym typeface="Arial"/>
            </a:endParaRPr>
          </a:p>
          <a:p>
            <a:pPr marL="228594" indent="-228594" algn="just">
              <a:lnSpc>
                <a:spcPct val="150000"/>
              </a:lnSpc>
            </a:pPr>
            <a:r>
              <a:rPr lang="en-US"/>
              <a:t>ER</a:t>
            </a:r>
            <a:endParaRPr/>
          </a:p>
          <a:p>
            <a:pPr marL="228594" indent="-228594" algn="just">
              <a:lnSpc>
                <a:spcPct val="150000"/>
              </a:lnSpc>
            </a:pPr>
            <a:r>
              <a:rPr lang="en-US"/>
              <a:t>ERFP</a:t>
            </a:r>
            <a:endParaRPr>
              <a:latin typeface="Arial"/>
              <a:ea typeface="Arial"/>
              <a:cs typeface="Arial"/>
              <a:sym typeface="Arial"/>
            </a:endParaRPr>
          </a:p>
          <a:p>
            <a:pPr marL="228594" indent="-50799" algn="just">
              <a:lnSpc>
                <a:spcPct val="150000"/>
              </a:lnSpc>
              <a:buNone/>
            </a:pPr>
            <a:endParaRPr/>
          </a:p>
        </p:txBody>
      </p:sp>
      <p:sp>
        <p:nvSpPr>
          <p:cNvPr id="247" name="Google Shape;247;p17"/>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20</a:t>
            </a:fld>
            <a:endParaRPr/>
          </a:p>
        </p:txBody>
      </p:sp>
      <p:sp>
        <p:nvSpPr>
          <p:cNvPr id="248" name="Google Shape;248;p17"/>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latin typeface="Arial"/>
                <a:ea typeface="Arial"/>
                <a:cs typeface="Arial"/>
                <a:sym typeface="Arial"/>
              </a:rPr>
              <a:t> Thực nghiệm </a:t>
            </a:r>
            <a:endParaRPr b="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8"/>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254" name="Google Shape;254;p18"/>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21</a:t>
            </a:fld>
            <a:endParaRPr/>
          </a:p>
        </p:txBody>
      </p:sp>
      <p:sp>
        <p:nvSpPr>
          <p:cNvPr id="255" name="Google Shape;255;p18"/>
          <p:cNvSpPr txBox="1"/>
          <p:nvPr/>
        </p:nvSpPr>
        <p:spPr>
          <a:xfrm>
            <a:off x="212091" y="993778"/>
            <a:ext cx="5623560" cy="461624"/>
          </a:xfrm>
          <a:prstGeom prst="rect">
            <a:avLst/>
          </a:prstGeom>
          <a:noFill/>
          <a:ln>
            <a:noFill/>
          </a:ln>
        </p:spPr>
        <p:txBody>
          <a:bodyPr spcFirstLastPara="1" wrap="square" lIns="91425" tIns="45700" rIns="91425" bIns="45700" anchor="t" anchorCtr="0">
            <a:spAutoFit/>
          </a:bodyPr>
          <a:lstStyle/>
          <a:p>
            <a:pPr>
              <a:buSzPts val="2400"/>
            </a:pPr>
            <a:r>
              <a:rPr lang="en-US" sz="2400" b="1" i="1">
                <a:solidFill>
                  <a:schemeClr val="dk1"/>
                </a:solidFill>
              </a:rPr>
              <a:t>Các kịch bản thực nghiệm</a:t>
            </a:r>
            <a:endParaRPr sz="1800">
              <a:solidFill>
                <a:schemeClr val="dk1"/>
              </a:solidFill>
              <a:latin typeface="Calibri"/>
              <a:ea typeface="Calibri"/>
              <a:cs typeface="Calibri"/>
              <a:sym typeface="Calibri"/>
            </a:endParaRPr>
          </a:p>
        </p:txBody>
      </p:sp>
      <p:sp>
        <p:nvSpPr>
          <p:cNvPr id="256" name="Google Shape;256;p18"/>
          <p:cNvSpPr txBox="1">
            <a:spLocks noGrp="1"/>
          </p:cNvSpPr>
          <p:nvPr>
            <p:ph type="body" idx="1"/>
          </p:nvPr>
        </p:nvSpPr>
        <p:spPr>
          <a:xfrm>
            <a:off x="174201" y="1841763"/>
            <a:ext cx="8594700" cy="3467400"/>
          </a:xfrm>
          <a:prstGeom prst="rect">
            <a:avLst/>
          </a:prstGeom>
          <a:noFill/>
          <a:ln>
            <a:noFill/>
          </a:ln>
        </p:spPr>
        <p:txBody>
          <a:bodyPr spcFirstLastPara="1" wrap="square" lIns="91425" tIns="45700" rIns="91425" bIns="45700" anchor="t" anchorCtr="0">
            <a:normAutofit/>
          </a:bodyPr>
          <a:lstStyle/>
          <a:p>
            <a:pPr marL="342891" indent="-342891">
              <a:lnSpc>
                <a:spcPct val="150000"/>
              </a:lnSpc>
              <a:spcBef>
                <a:spcPts val="60"/>
              </a:spcBef>
              <a:buSzPts val="2400"/>
              <a:buFont typeface="Noto Sans Symbols"/>
              <a:buChar char="❏"/>
            </a:pPr>
            <a:r>
              <a:rPr lang="en-US" sz="2400" b="1"/>
              <a:t>Kịch bản 1: Huấn luyện và đánh giá mô hình CNN</a:t>
            </a:r>
            <a:endParaRPr sz="2400" b="1"/>
          </a:p>
          <a:p>
            <a:pPr marL="342891" indent="-342891">
              <a:lnSpc>
                <a:spcPct val="150000"/>
              </a:lnSpc>
              <a:spcBef>
                <a:spcPts val="120"/>
              </a:spcBef>
              <a:buSzPts val="2400"/>
            </a:pPr>
            <a:r>
              <a:rPr lang="en-US" sz="2400" b="1"/>
              <a:t>Mục đích: </a:t>
            </a:r>
            <a:r>
              <a:rPr lang="en-US" sz="2400"/>
              <a:t>so sánh hiệu suất của mô hình CNN với các trường hợp tạo ảnh khác nhau.</a:t>
            </a:r>
            <a:endParaRPr sz="2400"/>
          </a:p>
          <a:p>
            <a:pPr marL="0" indent="0">
              <a:lnSpc>
                <a:spcPct val="150000"/>
              </a:lnSpc>
              <a:spcBef>
                <a:spcPts val="120"/>
              </a:spcBef>
              <a:buSzPts val="2400"/>
              <a:buNone/>
            </a:pPr>
            <a:endParaRPr sz="2200"/>
          </a:p>
          <a:p>
            <a:pPr marL="0" indent="0">
              <a:spcBef>
                <a:spcPts val="60"/>
              </a:spcBef>
              <a:buSzPts val="2400"/>
              <a:buNone/>
            </a:pPr>
            <a:r>
              <a:rPr lang="en-US" sz="2200"/>
              <a:t>  </a:t>
            </a:r>
            <a:endParaRPr sz="2200"/>
          </a:p>
          <a:p>
            <a:pPr marL="0" indent="457189">
              <a:buSzPts val="2200"/>
              <a:buNone/>
            </a:pP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9"/>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262" name="Google Shape;262;p19"/>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22</a:t>
            </a:fld>
            <a:endParaRPr/>
          </a:p>
        </p:txBody>
      </p:sp>
      <p:sp>
        <p:nvSpPr>
          <p:cNvPr id="263" name="Google Shape;263;p19"/>
          <p:cNvSpPr txBox="1"/>
          <p:nvPr/>
        </p:nvSpPr>
        <p:spPr>
          <a:xfrm>
            <a:off x="212095" y="993778"/>
            <a:ext cx="5170805" cy="461624"/>
          </a:xfrm>
          <a:prstGeom prst="rect">
            <a:avLst/>
          </a:prstGeom>
          <a:noFill/>
          <a:ln>
            <a:noFill/>
          </a:ln>
        </p:spPr>
        <p:txBody>
          <a:bodyPr spcFirstLastPara="1" wrap="square" lIns="91425" tIns="45700" rIns="91425" bIns="45700" anchor="t" anchorCtr="0">
            <a:spAutoFit/>
          </a:bodyPr>
          <a:lstStyle/>
          <a:p>
            <a:pPr>
              <a:buSzPts val="2400"/>
            </a:pPr>
            <a:r>
              <a:rPr lang="en-US" sz="2400" b="1" i="1">
                <a:solidFill>
                  <a:schemeClr val="dk1"/>
                </a:solidFill>
              </a:rPr>
              <a:t>Các kịch bản thực nghiệm</a:t>
            </a:r>
            <a:endParaRPr sz="1800">
              <a:solidFill>
                <a:schemeClr val="dk1"/>
              </a:solidFill>
              <a:latin typeface="Calibri"/>
              <a:ea typeface="Calibri"/>
              <a:cs typeface="Calibri"/>
              <a:sym typeface="Calibri"/>
            </a:endParaRPr>
          </a:p>
        </p:txBody>
      </p:sp>
      <p:sp>
        <p:nvSpPr>
          <p:cNvPr id="264" name="Google Shape;264;p19"/>
          <p:cNvSpPr txBox="1">
            <a:spLocks noGrp="1"/>
          </p:cNvSpPr>
          <p:nvPr>
            <p:ph type="body" idx="1"/>
          </p:nvPr>
        </p:nvSpPr>
        <p:spPr>
          <a:xfrm>
            <a:off x="360613" y="1455402"/>
            <a:ext cx="8594725" cy="4866005"/>
          </a:xfrm>
          <a:prstGeom prst="rect">
            <a:avLst/>
          </a:prstGeom>
          <a:noFill/>
          <a:ln>
            <a:noFill/>
          </a:ln>
        </p:spPr>
        <p:txBody>
          <a:bodyPr spcFirstLastPara="1" wrap="square" lIns="91425" tIns="45700" rIns="91425" bIns="45700" anchor="t" anchorCtr="0">
            <a:normAutofit/>
          </a:bodyPr>
          <a:lstStyle/>
          <a:p>
            <a:pPr marL="101598" indent="0">
              <a:spcBef>
                <a:spcPts val="0"/>
              </a:spcBef>
              <a:buSzPts val="2000"/>
              <a:buNone/>
            </a:pPr>
            <a:r>
              <a:rPr lang="en-US" sz="2000" b="1" err="1"/>
              <a:t>Tạo</a:t>
            </a:r>
            <a:r>
              <a:rPr lang="en-US" sz="2000" b="1"/>
              <a:t> tập </a:t>
            </a:r>
            <a:r>
              <a:rPr lang="en-US" sz="2000" b="1" err="1"/>
              <a:t>dữ</a:t>
            </a:r>
            <a:r>
              <a:rPr lang="en-US" sz="2000" b="1"/>
              <a:t> </a:t>
            </a:r>
            <a:r>
              <a:rPr lang="en-US" sz="2000" b="1" err="1"/>
              <a:t>liệu</a:t>
            </a:r>
            <a:r>
              <a:rPr lang="en-US" sz="2000" b="1"/>
              <a:t> </a:t>
            </a:r>
            <a:r>
              <a:rPr lang="en-US" sz="2000" b="1" err="1"/>
              <a:t>cho</a:t>
            </a:r>
            <a:r>
              <a:rPr lang="en-US" sz="2000" b="1"/>
              <a:t> mô </a:t>
            </a:r>
            <a:r>
              <a:rPr lang="en-US" sz="2000" b="1" err="1"/>
              <a:t>hình</a:t>
            </a:r>
            <a:r>
              <a:rPr lang="en-US" sz="2000" b="1"/>
              <a:t> CNN</a:t>
            </a:r>
            <a:endParaRPr sz="2000" b="1"/>
          </a:p>
          <a:p>
            <a:pPr indent="0">
              <a:buNone/>
            </a:pPr>
            <a:r>
              <a:rPr lang="en-US" sz="2000" err="1"/>
              <a:t>Trích</a:t>
            </a:r>
            <a:r>
              <a:rPr lang="en-US" sz="2000"/>
              <a:t> 195 </a:t>
            </a:r>
            <a:r>
              <a:rPr lang="en-US" sz="2000" err="1"/>
              <a:t>tệp</a:t>
            </a:r>
            <a:r>
              <a:rPr lang="en-US" sz="2000"/>
              <a:t> </a:t>
            </a:r>
            <a:r>
              <a:rPr lang="en-US" sz="2000" err="1"/>
              <a:t>nhị</a:t>
            </a:r>
            <a:r>
              <a:rPr lang="en-US" sz="2000"/>
              <a:t> </a:t>
            </a:r>
            <a:r>
              <a:rPr lang="en-US" sz="2000" err="1"/>
              <a:t>phân</a:t>
            </a:r>
            <a:r>
              <a:rPr lang="en-US" sz="2000"/>
              <a:t> </a:t>
            </a:r>
            <a:r>
              <a:rPr lang="en-US" sz="2000" err="1"/>
              <a:t>từ</a:t>
            </a:r>
            <a:r>
              <a:rPr lang="en-US" sz="2000"/>
              <a:t> </a:t>
            </a:r>
            <a:r>
              <a:rPr lang="en-US" sz="2000" err="1"/>
              <a:t>Binkit</a:t>
            </a:r>
            <a:r>
              <a:rPr lang="en-US" sz="2000"/>
              <a:t>[5]</a:t>
            </a:r>
            <a:endParaRPr sz="2000"/>
          </a:p>
        </p:txBody>
      </p:sp>
      <p:pic>
        <p:nvPicPr>
          <p:cNvPr id="265" name="Google Shape;265;p19"/>
          <p:cNvPicPr preferRelativeResize="0"/>
          <p:nvPr/>
        </p:nvPicPr>
        <p:blipFill rotWithShape="1">
          <a:blip r:embed="rId3">
            <a:alphaModFix/>
          </a:blip>
          <a:srcRect/>
          <a:stretch/>
        </p:blipFill>
        <p:spPr>
          <a:xfrm>
            <a:off x="4529387" y="2296251"/>
            <a:ext cx="4425951" cy="2482851"/>
          </a:xfrm>
          <a:prstGeom prst="rect">
            <a:avLst/>
          </a:prstGeom>
          <a:noFill/>
          <a:ln>
            <a:noFill/>
          </a:ln>
        </p:spPr>
      </p:pic>
      <p:pic>
        <p:nvPicPr>
          <p:cNvPr id="266" name="Google Shape;266;p19"/>
          <p:cNvPicPr preferRelativeResize="0"/>
          <p:nvPr/>
        </p:nvPicPr>
        <p:blipFill rotWithShape="1">
          <a:blip r:embed="rId4">
            <a:alphaModFix/>
          </a:blip>
          <a:srcRect/>
          <a:stretch/>
        </p:blipFill>
        <p:spPr>
          <a:xfrm>
            <a:off x="230823" y="2293276"/>
            <a:ext cx="4232911" cy="1139191"/>
          </a:xfrm>
          <a:prstGeom prst="rect">
            <a:avLst/>
          </a:prstGeom>
          <a:noFill/>
          <a:ln>
            <a:noFill/>
          </a:ln>
        </p:spPr>
      </p:pic>
      <p:sp>
        <p:nvSpPr>
          <p:cNvPr id="267" name="Google Shape;267;p19"/>
          <p:cNvSpPr txBox="1"/>
          <p:nvPr/>
        </p:nvSpPr>
        <p:spPr>
          <a:xfrm>
            <a:off x="402566" y="5388955"/>
            <a:ext cx="8399131" cy="325392"/>
          </a:xfrm>
          <a:prstGeom prst="rect">
            <a:avLst/>
          </a:prstGeom>
          <a:noFill/>
          <a:ln>
            <a:noFill/>
          </a:ln>
        </p:spPr>
        <p:txBody>
          <a:bodyPr spcFirstLastPara="1" wrap="square" lIns="91425" tIns="45700" rIns="91425" bIns="45700" anchor="t" anchorCtr="0">
            <a:noAutofit/>
          </a:bodyPr>
          <a:lstStyle/>
          <a:p>
            <a:pPr marL="342891" indent="-342891">
              <a:buClr>
                <a:schemeClr val="dk1"/>
              </a:buClr>
              <a:buSzPts val="2000"/>
              <a:buFont typeface="Noto Sans Symbols"/>
              <a:buChar char="⮚"/>
            </a:pPr>
            <a:r>
              <a:rPr lang="en-US" sz="1800">
                <a:solidFill>
                  <a:schemeClr val="dk1"/>
                </a:solidFill>
              </a:rPr>
              <a:t>Tập </a:t>
            </a:r>
            <a:r>
              <a:rPr lang="en-US" sz="1800" err="1">
                <a:solidFill>
                  <a:schemeClr val="dk1"/>
                </a:solidFill>
              </a:rPr>
              <a:t>dữ</a:t>
            </a:r>
            <a:r>
              <a:rPr lang="en-US" sz="1800">
                <a:solidFill>
                  <a:schemeClr val="dk1"/>
                </a:solidFill>
              </a:rPr>
              <a:t> </a:t>
            </a:r>
            <a:r>
              <a:rPr lang="en-US" sz="1800" err="1">
                <a:solidFill>
                  <a:schemeClr val="dk1"/>
                </a:solidFill>
              </a:rPr>
              <a:t>liệu</a:t>
            </a:r>
            <a:r>
              <a:rPr lang="en-US" sz="1800">
                <a:solidFill>
                  <a:schemeClr val="dk1"/>
                </a:solidFill>
              </a:rPr>
              <a:t> </a:t>
            </a:r>
            <a:r>
              <a:rPr lang="en-US" sz="1800" err="1">
                <a:solidFill>
                  <a:schemeClr val="dk1"/>
                </a:solidFill>
              </a:rPr>
              <a:t>được</a:t>
            </a:r>
            <a:r>
              <a:rPr lang="en-US" sz="1800">
                <a:solidFill>
                  <a:schemeClr val="dk1"/>
                </a:solidFill>
              </a:rPr>
              <a:t> chia </a:t>
            </a:r>
            <a:r>
              <a:rPr lang="en-US" sz="1800" err="1">
                <a:solidFill>
                  <a:schemeClr val="dk1"/>
                </a:solidFill>
              </a:rPr>
              <a:t>theo</a:t>
            </a:r>
            <a:r>
              <a:rPr lang="en-US" sz="1800">
                <a:solidFill>
                  <a:schemeClr val="dk1"/>
                </a:solidFill>
              </a:rPr>
              <a:t> </a:t>
            </a:r>
            <a:r>
              <a:rPr lang="en-US" sz="1800" err="1">
                <a:solidFill>
                  <a:schemeClr val="dk1"/>
                </a:solidFill>
              </a:rPr>
              <a:t>tỷ</a:t>
            </a:r>
            <a:r>
              <a:rPr lang="en-US" sz="1800">
                <a:solidFill>
                  <a:schemeClr val="dk1"/>
                </a:solidFill>
              </a:rPr>
              <a:t> </a:t>
            </a:r>
            <a:r>
              <a:rPr lang="en-US" sz="1800" err="1">
                <a:solidFill>
                  <a:schemeClr val="dk1"/>
                </a:solidFill>
              </a:rPr>
              <a:t>lệ</a:t>
            </a:r>
            <a:r>
              <a:rPr lang="en-US" sz="1800">
                <a:solidFill>
                  <a:schemeClr val="dk1"/>
                </a:solidFill>
              </a:rPr>
              <a:t> 60% train, 20% validation </a:t>
            </a:r>
            <a:r>
              <a:rPr lang="en-US" sz="1800" err="1">
                <a:solidFill>
                  <a:schemeClr val="dk1"/>
                </a:solidFill>
              </a:rPr>
              <a:t>và</a:t>
            </a:r>
            <a:r>
              <a:rPr lang="en-US" sz="1800">
                <a:solidFill>
                  <a:schemeClr val="dk1"/>
                </a:solidFill>
              </a:rPr>
              <a:t> 20% test.</a:t>
            </a:r>
            <a:endParaRPr>
              <a:solidFill>
                <a:schemeClr val="dk1"/>
              </a:solidFill>
            </a:endParaRPr>
          </a:p>
          <a:p>
            <a:pPr>
              <a:buSzPts val="2200"/>
            </a:pPr>
            <a:endParaRPr sz="2200">
              <a:solidFill>
                <a:schemeClr val="dk1"/>
              </a:solidFill>
            </a:endParaRPr>
          </a:p>
        </p:txBody>
      </p:sp>
      <p:pic>
        <p:nvPicPr>
          <p:cNvPr id="268" name="Google Shape;268;p19"/>
          <p:cNvPicPr preferRelativeResize="0"/>
          <p:nvPr/>
        </p:nvPicPr>
        <p:blipFill rotWithShape="1">
          <a:blip r:embed="rId5">
            <a:alphaModFix/>
          </a:blip>
          <a:srcRect/>
          <a:stretch/>
        </p:blipFill>
        <p:spPr>
          <a:xfrm>
            <a:off x="290554" y="3899245"/>
            <a:ext cx="4163060" cy="953771"/>
          </a:xfrm>
          <a:prstGeom prst="rect">
            <a:avLst/>
          </a:prstGeom>
          <a:noFill/>
          <a:ln>
            <a:noFill/>
          </a:ln>
        </p:spPr>
      </p:pic>
      <p:sp>
        <p:nvSpPr>
          <p:cNvPr id="3" name="Hộp Văn bản 2">
            <a:extLst>
              <a:ext uri="{FF2B5EF4-FFF2-40B4-BE49-F238E27FC236}">
                <a16:creationId xmlns:a16="http://schemas.microsoft.com/office/drawing/2014/main" id="{31E2F465-C7BE-1930-CCEC-6701D8A9013D}"/>
              </a:ext>
            </a:extLst>
          </p:cNvPr>
          <p:cNvSpPr txBox="1"/>
          <p:nvPr/>
        </p:nvSpPr>
        <p:spPr>
          <a:xfrm>
            <a:off x="503333" y="3429000"/>
            <a:ext cx="4588328" cy="307777"/>
          </a:xfrm>
          <a:prstGeom prst="rect">
            <a:avLst/>
          </a:prstGeom>
          <a:noFill/>
        </p:spPr>
        <p:txBody>
          <a:bodyPr wrap="square">
            <a:spAutoFit/>
          </a:bodyPr>
          <a:lstStyle/>
          <a:p>
            <a:r>
              <a:rPr lang="en-US" sz="1400" b="0" i="1" u="none" strike="noStrike" err="1">
                <a:solidFill>
                  <a:srgbClr val="000000"/>
                </a:solidFill>
                <a:effectLst/>
                <a:latin typeface="Arial" panose="020B0604020202020204" pitchFamily="34" charset="0"/>
              </a:rPr>
              <a:t>Bảng</a:t>
            </a:r>
            <a:r>
              <a:rPr lang="en-US" sz="1400" b="0" i="1" u="none" strike="noStrike">
                <a:solidFill>
                  <a:srgbClr val="000000"/>
                </a:solidFill>
                <a:effectLst/>
                <a:latin typeface="Arial" panose="020B0604020202020204" pitchFamily="34" charset="0"/>
              </a:rPr>
              <a:t> 3.1 Thông tin </a:t>
            </a:r>
            <a:r>
              <a:rPr lang="en-US" sz="1400" b="0" i="1" u="none" strike="noStrike" err="1">
                <a:solidFill>
                  <a:srgbClr val="000000"/>
                </a:solidFill>
                <a:effectLst/>
                <a:latin typeface="Arial" panose="020B0604020202020204" pitchFamily="34" charset="0"/>
              </a:rPr>
              <a:t>tệp</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nhị</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phân</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trích</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từ</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Binkit</a:t>
            </a:r>
            <a:endParaRPr lang="en-US"/>
          </a:p>
        </p:txBody>
      </p:sp>
      <p:sp>
        <p:nvSpPr>
          <p:cNvPr id="5" name="Hộp Văn bản 4">
            <a:extLst>
              <a:ext uri="{FF2B5EF4-FFF2-40B4-BE49-F238E27FC236}">
                <a16:creationId xmlns:a16="http://schemas.microsoft.com/office/drawing/2014/main" id="{2E8B45F8-F4D3-7E11-710B-69450F4C6400}"/>
              </a:ext>
            </a:extLst>
          </p:cNvPr>
          <p:cNvSpPr txBox="1"/>
          <p:nvPr/>
        </p:nvSpPr>
        <p:spPr>
          <a:xfrm>
            <a:off x="384256" y="4853016"/>
            <a:ext cx="4588328" cy="523220"/>
          </a:xfrm>
          <a:prstGeom prst="rect">
            <a:avLst/>
          </a:prstGeom>
          <a:noFill/>
        </p:spPr>
        <p:txBody>
          <a:bodyPr wrap="square">
            <a:spAutoFit/>
          </a:bodyPr>
          <a:lstStyle/>
          <a:p>
            <a:r>
              <a:rPr lang="en-US" sz="1400" b="0" i="0" u="none" strike="noStrike" err="1">
                <a:solidFill>
                  <a:srgbClr val="000000"/>
                </a:solidFill>
                <a:effectLst/>
                <a:latin typeface="Arial" panose="020B0604020202020204" pitchFamily="34" charset="0"/>
              </a:rPr>
              <a:t>Bảng</a:t>
            </a:r>
            <a:r>
              <a:rPr lang="en-US" sz="1400" b="0" i="0" u="none" strike="noStrike">
                <a:solidFill>
                  <a:srgbClr val="000000"/>
                </a:solidFill>
                <a:effectLst/>
                <a:latin typeface="Arial" panose="020B0604020202020204" pitchFamily="34" charset="0"/>
              </a:rPr>
              <a:t> 3.2 </a:t>
            </a:r>
            <a:r>
              <a:rPr lang="en-US" sz="1400" b="0" i="1" u="none" strike="noStrike">
                <a:solidFill>
                  <a:srgbClr val="000000"/>
                </a:solidFill>
                <a:effectLst/>
                <a:latin typeface="Arial" panose="020B0604020202020204" pitchFamily="34" charset="0"/>
              </a:rPr>
              <a:t>Tập </a:t>
            </a:r>
            <a:r>
              <a:rPr lang="en-US" sz="1400" b="0" i="1" u="none" strike="noStrike" err="1">
                <a:solidFill>
                  <a:srgbClr val="000000"/>
                </a:solidFill>
                <a:effectLst/>
                <a:latin typeface="Arial" panose="020B0604020202020204" pitchFamily="34" charset="0"/>
              </a:rPr>
              <a:t>dữ</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liệu</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ảnh</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đánh</a:t>
            </a:r>
            <a:r>
              <a:rPr lang="en-US" sz="1400" b="0" i="1" u="none" strike="noStrike">
                <a:solidFill>
                  <a:srgbClr val="000000"/>
                </a:solidFill>
                <a:effectLst/>
                <a:latin typeface="Arial" panose="020B0604020202020204" pitchFamily="34" charset="0"/>
              </a:rPr>
              <a:t> giá mô-</a:t>
            </a:r>
            <a:r>
              <a:rPr lang="en-US" sz="1400" b="0" i="1" u="none" strike="noStrike" err="1">
                <a:solidFill>
                  <a:srgbClr val="000000"/>
                </a:solidFill>
                <a:effectLst/>
                <a:latin typeface="Arial" panose="020B0604020202020204" pitchFamily="34" charset="0"/>
              </a:rPr>
              <a:t>đun</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kiểm</a:t>
            </a:r>
            <a:endParaRPr lang="en-US" sz="1400" b="0" i="1" u="none" strike="noStrike">
              <a:solidFill>
                <a:srgbClr val="000000"/>
              </a:solidFill>
              <a:effectLst/>
              <a:latin typeface="Arial" panose="020B0604020202020204" pitchFamily="34" charset="0"/>
            </a:endParaRPr>
          </a:p>
          <a:p>
            <a:r>
              <a:rPr lang="en-US" sz="1400" b="0" i="1" u="none" strike="noStrike" err="1">
                <a:solidFill>
                  <a:srgbClr val="000000"/>
                </a:solidFill>
                <a:effectLst/>
                <a:latin typeface="Arial" panose="020B0604020202020204" pitchFamily="34" charset="0"/>
              </a:rPr>
              <a:t>chứng</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chức</a:t>
            </a:r>
            <a:r>
              <a:rPr lang="en-US" sz="1400" b="0" i="1" u="none" strike="noStrike">
                <a:solidFill>
                  <a:srgbClr val="000000"/>
                </a:solidFill>
                <a:effectLst/>
                <a:latin typeface="Arial" panose="020B0604020202020204" pitchFamily="34" charset="0"/>
              </a:rPr>
              <a:t> </a:t>
            </a:r>
            <a:r>
              <a:rPr lang="en-US" sz="1400" b="0" i="1" u="none" strike="noStrike" err="1">
                <a:solidFill>
                  <a:srgbClr val="000000"/>
                </a:solidFill>
                <a:effectLst/>
                <a:latin typeface="Arial" panose="020B0604020202020204" pitchFamily="34" charset="0"/>
              </a:rPr>
              <a:t>năng</a:t>
            </a:r>
            <a:endParaRPr lang="en-US"/>
          </a:p>
        </p:txBody>
      </p:sp>
      <p:sp>
        <p:nvSpPr>
          <p:cNvPr id="7" name="Hộp Văn bản 6">
            <a:extLst>
              <a:ext uri="{FF2B5EF4-FFF2-40B4-BE49-F238E27FC236}">
                <a16:creationId xmlns:a16="http://schemas.microsoft.com/office/drawing/2014/main" id="{E883BB3A-8ECD-765E-0549-95ACA678A3B8}"/>
              </a:ext>
            </a:extLst>
          </p:cNvPr>
          <p:cNvSpPr txBox="1"/>
          <p:nvPr/>
        </p:nvSpPr>
        <p:spPr>
          <a:xfrm>
            <a:off x="4602132" y="4737751"/>
            <a:ext cx="4588328" cy="954107"/>
          </a:xfrm>
          <a:prstGeom prst="rect">
            <a:avLst/>
          </a:prstGeom>
          <a:noFill/>
        </p:spPr>
        <p:txBody>
          <a:bodyPr wrap="square">
            <a:spAutoFit/>
          </a:bodyPr>
          <a:lstStyle/>
          <a:p>
            <a:pPr rtl="0">
              <a:spcBef>
                <a:spcPts val="0"/>
              </a:spcBef>
              <a:spcAft>
                <a:spcPts val="0"/>
              </a:spcAft>
            </a:pPr>
            <a:r>
              <a:rPr lang="vi-VN" sz="1400" b="0" i="1" u="none" strike="noStrike">
                <a:solidFill>
                  <a:srgbClr val="000000"/>
                </a:solidFill>
                <a:effectLst/>
                <a:latin typeface="Arial" panose="020B0604020202020204" pitchFamily="34" charset="0"/>
              </a:rPr>
              <a:t>Bảng 3.3. Các trình biên dịch, kiến trúc và mức tối ưu </a:t>
            </a:r>
            <a:r>
              <a:rPr lang="vi-VN" sz="1400" b="0" i="1" u="none" strike="noStrike" err="1">
                <a:solidFill>
                  <a:srgbClr val="000000"/>
                </a:solidFill>
                <a:effectLst/>
                <a:latin typeface="Arial" panose="020B0604020202020204" pitchFamily="34" charset="0"/>
              </a:rPr>
              <a:t>hoá</a:t>
            </a:r>
            <a:r>
              <a:rPr lang="vi-VN" sz="1400" b="0" i="1" u="none" strike="noStrike">
                <a:solidFill>
                  <a:srgbClr val="000000"/>
                </a:solidFill>
                <a:effectLst/>
                <a:latin typeface="Arial" panose="020B0604020202020204" pitchFamily="34" charset="0"/>
              </a:rPr>
              <a:t> được dùng trong tập dữ liệu</a:t>
            </a:r>
            <a:endParaRPr lang="vi-VN" b="0" i="1">
              <a:effectLst/>
            </a:endParaRPr>
          </a:p>
          <a:p>
            <a:br>
              <a:rPr lang="vi-VN"/>
            </a:br>
            <a:endParaRPr lang="en-US"/>
          </a:p>
        </p:txBody>
      </p:sp>
      <p:sp>
        <p:nvSpPr>
          <p:cNvPr id="8" name="Hộp Văn bản 7">
            <a:extLst>
              <a:ext uri="{FF2B5EF4-FFF2-40B4-BE49-F238E27FC236}">
                <a16:creationId xmlns:a16="http://schemas.microsoft.com/office/drawing/2014/main" id="{54909602-1825-55B7-6808-6FD923D34035}"/>
              </a:ext>
            </a:extLst>
          </p:cNvPr>
          <p:cNvSpPr txBox="1"/>
          <p:nvPr/>
        </p:nvSpPr>
        <p:spPr>
          <a:xfrm>
            <a:off x="230823" y="5714347"/>
            <a:ext cx="8747447" cy="954107"/>
          </a:xfrm>
          <a:prstGeom prst="rect">
            <a:avLst/>
          </a:prstGeom>
          <a:noFill/>
        </p:spPr>
        <p:txBody>
          <a:bodyPr wrap="square" rtlCol="0">
            <a:spAutoFit/>
          </a:bodyPr>
          <a:lstStyle/>
          <a:p>
            <a:r>
              <a:rPr lang="en-US">
                <a:latin typeface="Times New Roman" panose="02020603050405020304" pitchFamily="18" charset="0"/>
                <a:ea typeface="Calibri" panose="020F0502020204030204" pitchFamily="34" charset="0"/>
                <a:cs typeface="Arial" panose="020B0604020202020204" pitchFamily="34" charset="0"/>
              </a:rPr>
              <a:t>[5] </a:t>
            </a:r>
            <a:r>
              <a:rPr lang="en-US">
                <a:effectLst/>
                <a:latin typeface="Times New Roman" panose="02020603050405020304" pitchFamily="18" charset="0"/>
                <a:ea typeface="Calibri" panose="020F0502020204030204" pitchFamily="34" charset="0"/>
                <a:cs typeface="Arial" panose="020B0604020202020204" pitchFamily="34" charset="0"/>
              </a:rPr>
              <a:t>H. Guo, S. Huang, C. Huang, M. Zhang, Z. Pan, F. Shi, H. Huang, D. Hu </a:t>
            </a:r>
            <a:r>
              <a:rPr lang="en-US" err="1">
                <a:effectLst/>
                <a:latin typeface="Times New Roman" panose="02020603050405020304" pitchFamily="18" charset="0"/>
                <a:ea typeface="Calibri" panose="020F0502020204030204" pitchFamily="34" charset="0"/>
                <a:cs typeface="Arial" panose="020B0604020202020204" pitchFamily="34" charset="0"/>
              </a:rPr>
              <a:t>và</a:t>
            </a:r>
            <a:r>
              <a:rPr lang="en-US">
                <a:effectLst/>
                <a:latin typeface="Times New Roman" panose="02020603050405020304" pitchFamily="18" charset="0"/>
                <a:ea typeface="Calibri" panose="020F0502020204030204" pitchFamily="34" charset="0"/>
                <a:cs typeface="Arial" panose="020B0604020202020204" pitchFamily="34" charset="0"/>
              </a:rPr>
              <a:t> X. Wang, “A Lightweight Cross-Version Binary Code Similarity Detection Based on Similarity and Correlation Coefficient Features,” </a:t>
            </a:r>
            <a:r>
              <a:rPr lang="en-US" i="1">
                <a:effectLst/>
                <a:latin typeface="Times New Roman" panose="02020603050405020304" pitchFamily="18" charset="0"/>
                <a:ea typeface="Calibri" panose="020F0502020204030204" pitchFamily="34" charset="0"/>
                <a:cs typeface="Arial" panose="020B0604020202020204" pitchFamily="34" charset="0"/>
              </a:rPr>
              <a:t>IEEE Access, </a:t>
            </a:r>
            <a:r>
              <a:rPr lang="en-US" err="1">
                <a:effectLst/>
                <a:latin typeface="Times New Roman" panose="02020603050405020304" pitchFamily="18" charset="0"/>
                <a:ea typeface="Calibri" panose="020F0502020204030204" pitchFamily="34" charset="0"/>
                <a:cs typeface="Arial" panose="020B0604020202020204" pitchFamily="34" charset="0"/>
              </a:rPr>
              <a:t>tập</a:t>
            </a:r>
            <a:r>
              <a:rPr lang="en-US">
                <a:effectLst/>
                <a:latin typeface="Times New Roman" panose="02020603050405020304" pitchFamily="18" charset="0"/>
                <a:ea typeface="Calibri" panose="020F0502020204030204" pitchFamily="34" charset="0"/>
                <a:cs typeface="Arial" panose="020B0604020202020204" pitchFamily="34" charset="0"/>
              </a:rPr>
              <a:t> 8, 2020.</a:t>
            </a:r>
          </a:p>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0"/>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SzPct val="111111"/>
            </a:pPr>
            <a:r>
              <a:rPr lang="en-US">
                <a:solidFill>
                  <a:srgbClr val="2E75B6"/>
                </a:solidFill>
              </a:rPr>
              <a:t>Phần III </a:t>
            </a:r>
            <a:r>
              <a:rPr lang="en-US">
                <a:solidFill>
                  <a:srgbClr val="4472C4"/>
                </a:solidFill>
                <a:latin typeface="Calibri"/>
                <a:ea typeface="Calibri"/>
                <a:cs typeface="Calibri"/>
                <a:sym typeface="Calibri"/>
              </a:rPr>
              <a:t>–</a:t>
            </a:r>
            <a:r>
              <a:rPr lang="en-US">
                <a:solidFill>
                  <a:srgbClr val="2E75B6"/>
                </a:solidFill>
              </a:rPr>
              <a:t> Thực nghiệm​</a:t>
            </a:r>
            <a:endParaRPr/>
          </a:p>
        </p:txBody>
      </p:sp>
      <p:sp>
        <p:nvSpPr>
          <p:cNvPr id="274" name="Google Shape;274;p20"/>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r>
              <a:rPr lang="en-US" b="1"/>
              <a:t>Kết quả</a:t>
            </a:r>
            <a:endParaRPr b="1"/>
          </a:p>
          <a:p>
            <a:pPr indent="-228594">
              <a:buNone/>
            </a:pPr>
            <a:endParaRPr b="1"/>
          </a:p>
        </p:txBody>
      </p:sp>
      <p:sp>
        <p:nvSpPr>
          <p:cNvPr id="275" name="Google Shape;275;p20"/>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23</a:t>
            </a:fld>
            <a:endParaRPr/>
          </a:p>
        </p:txBody>
      </p:sp>
      <p:pic>
        <p:nvPicPr>
          <p:cNvPr id="276" name="Google Shape;276;p20"/>
          <p:cNvPicPr preferRelativeResize="0"/>
          <p:nvPr/>
        </p:nvPicPr>
        <p:blipFill rotWithShape="1">
          <a:blip r:embed="rId3">
            <a:alphaModFix/>
          </a:blip>
          <a:srcRect/>
          <a:stretch/>
        </p:blipFill>
        <p:spPr>
          <a:xfrm>
            <a:off x="1272043" y="1686142"/>
            <a:ext cx="6599913" cy="1399906"/>
          </a:xfrm>
          <a:prstGeom prst="rect">
            <a:avLst/>
          </a:prstGeom>
          <a:noFill/>
          <a:ln>
            <a:noFill/>
          </a:ln>
        </p:spPr>
      </p:pic>
      <p:pic>
        <p:nvPicPr>
          <p:cNvPr id="277" name="Google Shape;277;p20"/>
          <p:cNvPicPr preferRelativeResize="0"/>
          <p:nvPr/>
        </p:nvPicPr>
        <p:blipFill rotWithShape="1">
          <a:blip r:embed="rId4">
            <a:alphaModFix/>
          </a:blip>
          <a:srcRect/>
          <a:stretch/>
        </p:blipFill>
        <p:spPr>
          <a:xfrm>
            <a:off x="1528396" y="3719851"/>
            <a:ext cx="5970905" cy="2580117"/>
          </a:xfrm>
          <a:prstGeom prst="rect">
            <a:avLst/>
          </a:prstGeom>
          <a:noFill/>
          <a:ln>
            <a:noFill/>
          </a:ln>
        </p:spPr>
      </p:pic>
      <p:sp>
        <p:nvSpPr>
          <p:cNvPr id="278" name="Google Shape;278;p20"/>
          <p:cNvSpPr txBox="1"/>
          <p:nvPr/>
        </p:nvSpPr>
        <p:spPr>
          <a:xfrm>
            <a:off x="169947" y="3221491"/>
            <a:ext cx="9170357" cy="1082100"/>
          </a:xfrm>
          <a:prstGeom prst="rect">
            <a:avLst/>
          </a:prstGeom>
          <a:noFill/>
          <a:ln>
            <a:noFill/>
          </a:ln>
        </p:spPr>
        <p:txBody>
          <a:bodyPr spcFirstLastPara="1" wrap="square" lIns="91425" tIns="45700" rIns="91425" bIns="45700" anchor="t" anchorCtr="0">
            <a:noAutofit/>
          </a:bodyPr>
          <a:lstStyle/>
          <a:p>
            <a:pPr marL="342891" indent="-342891">
              <a:lnSpc>
                <a:spcPct val="150000"/>
              </a:lnSpc>
            </a:pPr>
            <a:r>
              <a:rPr lang="en-US" sz="1800" b="1" err="1"/>
              <a:t>Kết</a:t>
            </a:r>
            <a:r>
              <a:rPr lang="en-US" sz="1800" b="1"/>
              <a:t> </a:t>
            </a:r>
            <a:r>
              <a:rPr lang="en-US" sz="1800" b="1" err="1"/>
              <a:t>quả</a:t>
            </a:r>
            <a:r>
              <a:rPr lang="en-US" sz="1800" b="1"/>
              <a:t> </a:t>
            </a:r>
            <a:r>
              <a:rPr lang="en-US" sz="1800" b="1" err="1"/>
              <a:t>huấn</a:t>
            </a:r>
            <a:r>
              <a:rPr lang="en-US" sz="1800" b="1"/>
              <a:t> </a:t>
            </a:r>
            <a:r>
              <a:rPr lang="en-US" sz="1800" b="1" err="1"/>
              <a:t>luyện</a:t>
            </a:r>
            <a:r>
              <a:rPr lang="en-US" sz="1800"/>
              <a:t> </a:t>
            </a:r>
            <a:r>
              <a:rPr lang="en-US" sz="1800" err="1"/>
              <a:t>từ</a:t>
            </a:r>
            <a:r>
              <a:rPr lang="en-US" sz="1800"/>
              <a:t> tập train </a:t>
            </a:r>
            <a:r>
              <a:rPr lang="en-US" sz="1800" err="1"/>
              <a:t>và</a:t>
            </a:r>
            <a:r>
              <a:rPr lang="en-US" sz="1800"/>
              <a:t> tập validation qua 50 epoch </a:t>
            </a:r>
            <a:r>
              <a:rPr lang="en-US" sz="1800" err="1"/>
              <a:t>của</a:t>
            </a:r>
            <a:r>
              <a:rPr lang="en-US" sz="1800"/>
              <a:t> </a:t>
            </a:r>
            <a:r>
              <a:rPr lang="en-US" sz="1800" err="1"/>
              <a:t>Trường</a:t>
            </a:r>
            <a:r>
              <a:rPr lang="en-US" sz="1800"/>
              <a:t> </a:t>
            </a:r>
            <a:r>
              <a:rPr lang="en-US" sz="1800" err="1"/>
              <a:t>hợp</a:t>
            </a:r>
            <a:r>
              <a:rPr lang="en-US" sz="1800"/>
              <a:t> </a:t>
            </a:r>
            <a:r>
              <a:rPr lang="en-US" sz="1800" err="1"/>
              <a:t>thứ</a:t>
            </a:r>
            <a:r>
              <a:rPr lang="en-US" sz="1800"/>
              <a:t> 3</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1"/>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284" name="Google Shape;284;p21"/>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24</a:t>
            </a:fld>
            <a:endParaRPr/>
          </a:p>
        </p:txBody>
      </p:sp>
      <p:sp>
        <p:nvSpPr>
          <p:cNvPr id="285" name="Google Shape;285;p21"/>
          <p:cNvSpPr txBox="1"/>
          <p:nvPr/>
        </p:nvSpPr>
        <p:spPr>
          <a:xfrm>
            <a:off x="212093" y="993778"/>
            <a:ext cx="8322311" cy="830956"/>
          </a:xfrm>
          <a:prstGeom prst="rect">
            <a:avLst/>
          </a:prstGeom>
          <a:noFill/>
          <a:ln>
            <a:noFill/>
          </a:ln>
        </p:spPr>
        <p:txBody>
          <a:bodyPr spcFirstLastPara="1" wrap="square" lIns="91425" tIns="45700" rIns="91425" bIns="45700" anchor="t" anchorCtr="0">
            <a:spAutoFit/>
          </a:bodyPr>
          <a:lstStyle/>
          <a:p>
            <a:pPr>
              <a:buSzPts val="2400"/>
            </a:pPr>
            <a:r>
              <a:rPr lang="en-US" sz="2400" b="1" i="1">
                <a:solidFill>
                  <a:schemeClr val="dk1"/>
                </a:solidFill>
              </a:rPr>
              <a:t>Tập dữ liệu chung cho các kịch bản </a:t>
            </a:r>
            <a:r>
              <a:rPr lang="en-US" sz="2400" b="1"/>
              <a:t>Huấn luyện và đánh giá mô hình RL:</a:t>
            </a:r>
            <a:endParaRPr sz="1800">
              <a:solidFill>
                <a:schemeClr val="dk1"/>
              </a:solidFill>
              <a:latin typeface="Calibri"/>
              <a:ea typeface="Calibri"/>
              <a:cs typeface="Calibri"/>
              <a:sym typeface="Calibri"/>
            </a:endParaRPr>
          </a:p>
        </p:txBody>
      </p:sp>
      <p:graphicFrame>
        <p:nvGraphicFramePr>
          <p:cNvPr id="286" name="Google Shape;286;p21"/>
          <p:cNvGraphicFramePr/>
          <p:nvPr/>
        </p:nvGraphicFramePr>
        <p:xfrm>
          <a:off x="581311" y="2043156"/>
          <a:ext cx="8179125" cy="3821250"/>
        </p:xfrm>
        <a:graphic>
          <a:graphicData uri="http://schemas.openxmlformats.org/drawingml/2006/table">
            <a:tbl>
              <a:tblPr firstRow="1" bandRow="1">
                <a:noFill/>
                <a:tableStyleId>{BF1D8998-530B-4388-9B22-811883E3E9FA}</a:tableStyleId>
              </a:tblPr>
              <a:tblGrid>
                <a:gridCol w="2726375">
                  <a:extLst>
                    <a:ext uri="{9D8B030D-6E8A-4147-A177-3AD203B41FA5}">
                      <a16:colId xmlns:a16="http://schemas.microsoft.com/office/drawing/2014/main" val="20000"/>
                    </a:ext>
                  </a:extLst>
                </a:gridCol>
                <a:gridCol w="2726375">
                  <a:extLst>
                    <a:ext uri="{9D8B030D-6E8A-4147-A177-3AD203B41FA5}">
                      <a16:colId xmlns:a16="http://schemas.microsoft.com/office/drawing/2014/main" val="20001"/>
                    </a:ext>
                  </a:extLst>
                </a:gridCol>
                <a:gridCol w="2726375">
                  <a:extLst>
                    <a:ext uri="{9D8B030D-6E8A-4147-A177-3AD203B41FA5}">
                      <a16:colId xmlns:a16="http://schemas.microsoft.com/office/drawing/2014/main" val="20002"/>
                    </a:ext>
                  </a:extLst>
                </a:gridCol>
              </a:tblGrid>
              <a:tr h="516575">
                <a:tc rowSpan="2">
                  <a:txBody>
                    <a:bodyPr/>
                    <a:lstStyle/>
                    <a:p>
                      <a:pPr marL="0" marR="0" lvl="0" indent="0" algn="ctr" rtl="0">
                        <a:lnSpc>
                          <a:spcPct val="300000"/>
                        </a:lnSpc>
                        <a:spcBef>
                          <a:spcPts val="0"/>
                        </a:spcBef>
                        <a:spcAft>
                          <a:spcPts val="0"/>
                        </a:spcAft>
                        <a:buNone/>
                      </a:pPr>
                      <a:r>
                        <a:rPr lang="en-US" sz="2000" b="1" u="none" strike="noStrike" cap="none"/>
                        <a:t>Loại mã độc</a:t>
                      </a:r>
                      <a:endParaRPr sz="2000" b="1" u="none" strike="noStrike" cap="none"/>
                    </a:p>
                  </a:txBody>
                  <a:tcPr marL="91451" marR="91451" marT="45725" marB="45725" anchor="ctr"/>
                </a:tc>
                <a:tc gridSpan="2">
                  <a:txBody>
                    <a:bodyPr/>
                    <a:lstStyle/>
                    <a:p>
                      <a:pPr marL="0" marR="0" lvl="0" indent="0" algn="ctr" rtl="0">
                        <a:lnSpc>
                          <a:spcPct val="150000"/>
                        </a:lnSpc>
                        <a:spcBef>
                          <a:spcPts val="0"/>
                        </a:spcBef>
                        <a:spcAft>
                          <a:spcPts val="0"/>
                        </a:spcAft>
                        <a:buNone/>
                      </a:pPr>
                      <a:r>
                        <a:rPr lang="en-US" sz="2000" b="1" u="none" strike="noStrike" cap="none"/>
                        <a:t>Số lượng (tập tin)</a:t>
                      </a:r>
                      <a:endParaRPr sz="2000" b="1" u="none" strike="noStrike" cap="none"/>
                    </a:p>
                  </a:txBody>
                  <a:tcPr marL="91451" marR="91451" marT="45725" marB="45725"/>
                </a:tc>
                <a:tc hMerge="1">
                  <a:txBody>
                    <a:bodyPr/>
                    <a:lstStyle/>
                    <a:p>
                      <a:endParaRPr lang="vi-VN"/>
                    </a:p>
                  </a:txBody>
                  <a:tcPr/>
                </a:tc>
                <a:extLst>
                  <a:ext uri="{0D108BD9-81ED-4DB2-BD59-A6C34878D82A}">
                    <a16:rowId xmlns:a16="http://schemas.microsoft.com/office/drawing/2014/main" val="10000"/>
                  </a:ext>
                </a:extLst>
              </a:tr>
              <a:tr h="721800">
                <a:tc vMerge="1">
                  <a:txBody>
                    <a:bodyPr/>
                    <a:lstStyle/>
                    <a:p>
                      <a:endParaRPr lang="vi-VN"/>
                    </a:p>
                  </a:txBody>
                  <a:tcPr/>
                </a:tc>
                <a:tc>
                  <a:txBody>
                    <a:bodyPr/>
                    <a:lstStyle/>
                    <a:p>
                      <a:pPr marL="0" marR="0" lvl="0" indent="0" algn="ctr" rtl="0">
                        <a:lnSpc>
                          <a:spcPct val="200000"/>
                        </a:lnSpc>
                        <a:spcBef>
                          <a:spcPts val="0"/>
                        </a:spcBef>
                        <a:spcAft>
                          <a:spcPts val="0"/>
                        </a:spcAft>
                        <a:buNone/>
                      </a:pPr>
                      <a:r>
                        <a:rPr lang="en-US" sz="2000" b="1" u="none" strike="noStrike" cap="none"/>
                        <a:t>Huấn luyện mô hình</a:t>
                      </a:r>
                      <a:endParaRPr sz="2000" b="1" u="none" strike="noStrike" cap="none"/>
                    </a:p>
                  </a:txBody>
                  <a:tcPr marL="91451" marR="91451" marT="45725" marB="45725"/>
                </a:tc>
                <a:tc>
                  <a:txBody>
                    <a:bodyPr/>
                    <a:lstStyle/>
                    <a:p>
                      <a:pPr marL="0" marR="0" lvl="0" indent="0" algn="ctr" rtl="0">
                        <a:lnSpc>
                          <a:spcPct val="200000"/>
                        </a:lnSpc>
                        <a:spcBef>
                          <a:spcPts val="0"/>
                        </a:spcBef>
                        <a:spcAft>
                          <a:spcPts val="0"/>
                        </a:spcAft>
                        <a:buClr>
                          <a:srgbClr val="000000"/>
                        </a:buClr>
                        <a:buSzPts val="2000"/>
                        <a:buFont typeface="Arial"/>
                        <a:buNone/>
                      </a:pPr>
                      <a:r>
                        <a:rPr lang="en-US" sz="2000" b="1" u="none" strike="noStrike" cap="none"/>
                        <a:t>Đánh giá mô hình</a:t>
                      </a:r>
                      <a:endParaRPr sz="2000" b="1" u="none" strike="noStrike" cap="none"/>
                    </a:p>
                  </a:txBody>
                  <a:tcPr marL="91451" marR="91451" marT="45725" marB="45725"/>
                </a:tc>
                <a:extLst>
                  <a:ext uri="{0D108BD9-81ED-4DB2-BD59-A6C34878D82A}">
                    <a16:rowId xmlns:a16="http://schemas.microsoft.com/office/drawing/2014/main" val="10001"/>
                  </a:ext>
                </a:extLst>
              </a:tr>
              <a:tr h="516575">
                <a:tc>
                  <a:txBody>
                    <a:bodyPr/>
                    <a:lstStyle/>
                    <a:p>
                      <a:pPr marL="0" marR="0" lvl="0" indent="0" algn="ctr" rtl="0">
                        <a:lnSpc>
                          <a:spcPct val="150000"/>
                        </a:lnSpc>
                        <a:spcBef>
                          <a:spcPts val="0"/>
                        </a:spcBef>
                        <a:spcAft>
                          <a:spcPts val="0"/>
                        </a:spcAft>
                        <a:buNone/>
                      </a:pPr>
                      <a:r>
                        <a:rPr lang="en-US" sz="1900" u="none" strike="noStrike" cap="none"/>
                        <a:t>Locker</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None/>
                      </a:pPr>
                      <a:r>
                        <a:rPr lang="en-US" sz="1900" u="none" strike="noStrike" cap="none"/>
                        <a:t>200</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Clr>
                          <a:srgbClr val="000000"/>
                        </a:buClr>
                        <a:buSzPts val="1800"/>
                        <a:buFont typeface="Arial"/>
                        <a:buNone/>
                      </a:pPr>
                      <a:r>
                        <a:rPr lang="en-US" sz="1900" u="none" strike="noStrike" cap="none"/>
                        <a:t>60</a:t>
                      </a:r>
                      <a:endParaRPr sz="1900" u="none" strike="noStrike" cap="none"/>
                    </a:p>
                  </a:txBody>
                  <a:tcPr marL="91451" marR="91451" marT="45725" marB="45725"/>
                </a:tc>
                <a:extLst>
                  <a:ext uri="{0D108BD9-81ED-4DB2-BD59-A6C34878D82A}">
                    <a16:rowId xmlns:a16="http://schemas.microsoft.com/office/drawing/2014/main" val="10002"/>
                  </a:ext>
                </a:extLst>
              </a:tr>
              <a:tr h="516575">
                <a:tc>
                  <a:txBody>
                    <a:bodyPr/>
                    <a:lstStyle/>
                    <a:p>
                      <a:pPr marL="0" marR="0" lvl="0" indent="0" algn="ctr" rtl="0">
                        <a:lnSpc>
                          <a:spcPct val="150000"/>
                        </a:lnSpc>
                        <a:spcBef>
                          <a:spcPts val="0"/>
                        </a:spcBef>
                        <a:spcAft>
                          <a:spcPts val="0"/>
                        </a:spcAft>
                        <a:buNone/>
                      </a:pPr>
                      <a:r>
                        <a:rPr lang="en-US" sz="1900" u="none" strike="noStrike" cap="none"/>
                        <a:t>Mediyes</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None/>
                      </a:pPr>
                      <a:r>
                        <a:rPr lang="en-US" sz="1900" u="none" strike="noStrike" cap="none"/>
                        <a:t>200</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Clr>
                          <a:srgbClr val="000000"/>
                        </a:buClr>
                        <a:buSzPts val="1800"/>
                        <a:buFont typeface="Arial"/>
                        <a:buNone/>
                      </a:pPr>
                      <a:r>
                        <a:rPr lang="en-US" sz="1900" u="none" strike="noStrike" cap="none"/>
                        <a:t>60</a:t>
                      </a:r>
                      <a:endParaRPr sz="1900" u="none" strike="noStrike" cap="none"/>
                    </a:p>
                  </a:txBody>
                  <a:tcPr marL="91451" marR="91451" marT="45725" marB="45725"/>
                </a:tc>
                <a:extLst>
                  <a:ext uri="{0D108BD9-81ED-4DB2-BD59-A6C34878D82A}">
                    <a16:rowId xmlns:a16="http://schemas.microsoft.com/office/drawing/2014/main" val="10003"/>
                  </a:ext>
                </a:extLst>
              </a:tr>
              <a:tr h="516575">
                <a:tc>
                  <a:txBody>
                    <a:bodyPr/>
                    <a:lstStyle/>
                    <a:p>
                      <a:pPr marL="0" marR="0" lvl="0" indent="0" algn="ctr" rtl="0">
                        <a:lnSpc>
                          <a:spcPct val="150000"/>
                        </a:lnSpc>
                        <a:spcBef>
                          <a:spcPts val="0"/>
                        </a:spcBef>
                        <a:spcAft>
                          <a:spcPts val="0"/>
                        </a:spcAft>
                        <a:buNone/>
                      </a:pPr>
                      <a:r>
                        <a:rPr lang="en-US" sz="1900" u="none" strike="noStrike" cap="none"/>
                        <a:t>Winwebsec</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None/>
                      </a:pPr>
                      <a:r>
                        <a:rPr lang="en-US" sz="1900" u="none" strike="noStrike" cap="none"/>
                        <a:t>200</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Clr>
                          <a:srgbClr val="000000"/>
                        </a:buClr>
                        <a:buSzPts val="1800"/>
                        <a:buFont typeface="Arial"/>
                        <a:buNone/>
                      </a:pPr>
                      <a:r>
                        <a:rPr lang="en-US" sz="1900" u="none" strike="noStrike" cap="none"/>
                        <a:t>60</a:t>
                      </a:r>
                      <a:endParaRPr sz="1900" u="none" strike="noStrike" cap="none"/>
                    </a:p>
                  </a:txBody>
                  <a:tcPr marL="91451" marR="91451" marT="45725" marB="45725"/>
                </a:tc>
                <a:extLst>
                  <a:ext uri="{0D108BD9-81ED-4DB2-BD59-A6C34878D82A}">
                    <a16:rowId xmlns:a16="http://schemas.microsoft.com/office/drawing/2014/main" val="10004"/>
                  </a:ext>
                </a:extLst>
              </a:tr>
              <a:tr h="516575">
                <a:tc>
                  <a:txBody>
                    <a:bodyPr/>
                    <a:lstStyle/>
                    <a:p>
                      <a:pPr marL="0" marR="0" lvl="0" indent="0" algn="ctr" rtl="0">
                        <a:lnSpc>
                          <a:spcPct val="150000"/>
                        </a:lnSpc>
                        <a:spcBef>
                          <a:spcPts val="0"/>
                        </a:spcBef>
                        <a:spcAft>
                          <a:spcPts val="0"/>
                        </a:spcAft>
                        <a:buNone/>
                      </a:pPr>
                      <a:r>
                        <a:rPr lang="en-US" sz="1900" u="none" strike="noStrike" cap="none"/>
                        <a:t>Zbot</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None/>
                      </a:pPr>
                      <a:r>
                        <a:rPr lang="en-US" sz="1900" u="none" strike="noStrike" cap="none"/>
                        <a:t>200</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Clr>
                          <a:srgbClr val="000000"/>
                        </a:buClr>
                        <a:buSzPts val="1800"/>
                        <a:buFont typeface="Arial"/>
                        <a:buNone/>
                      </a:pPr>
                      <a:r>
                        <a:rPr lang="en-US" sz="1900" u="none" strike="noStrike" cap="none"/>
                        <a:t>60</a:t>
                      </a:r>
                      <a:endParaRPr sz="1900" u="none" strike="noStrike" cap="none"/>
                    </a:p>
                  </a:txBody>
                  <a:tcPr marL="91451" marR="91451" marT="45725" marB="45725"/>
                </a:tc>
                <a:extLst>
                  <a:ext uri="{0D108BD9-81ED-4DB2-BD59-A6C34878D82A}">
                    <a16:rowId xmlns:a16="http://schemas.microsoft.com/office/drawing/2014/main" val="10005"/>
                  </a:ext>
                </a:extLst>
              </a:tr>
              <a:tr h="516575">
                <a:tc>
                  <a:txBody>
                    <a:bodyPr/>
                    <a:lstStyle/>
                    <a:p>
                      <a:pPr marL="0" marR="0" lvl="0" indent="0" algn="ctr" rtl="0">
                        <a:lnSpc>
                          <a:spcPct val="150000"/>
                        </a:lnSpc>
                        <a:spcBef>
                          <a:spcPts val="0"/>
                        </a:spcBef>
                        <a:spcAft>
                          <a:spcPts val="0"/>
                        </a:spcAft>
                        <a:buNone/>
                      </a:pPr>
                      <a:r>
                        <a:rPr lang="en-US" sz="1900" u="none" strike="noStrike" cap="none"/>
                        <a:t>Zeroaccess</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None/>
                      </a:pPr>
                      <a:r>
                        <a:rPr lang="en-US" sz="1900" u="none" strike="noStrike" cap="none"/>
                        <a:t>200</a:t>
                      </a:r>
                      <a:endParaRPr sz="1900" u="none" strike="noStrike" cap="none"/>
                    </a:p>
                  </a:txBody>
                  <a:tcPr marL="91451" marR="91451" marT="45725" marB="45725"/>
                </a:tc>
                <a:tc>
                  <a:txBody>
                    <a:bodyPr/>
                    <a:lstStyle/>
                    <a:p>
                      <a:pPr marL="0" marR="0" lvl="0" indent="0" algn="ctr" rtl="0">
                        <a:lnSpc>
                          <a:spcPct val="150000"/>
                        </a:lnSpc>
                        <a:spcBef>
                          <a:spcPts val="0"/>
                        </a:spcBef>
                        <a:spcAft>
                          <a:spcPts val="0"/>
                        </a:spcAft>
                        <a:buClr>
                          <a:srgbClr val="000000"/>
                        </a:buClr>
                        <a:buSzPts val="1800"/>
                        <a:buFont typeface="Arial"/>
                        <a:buNone/>
                      </a:pPr>
                      <a:r>
                        <a:rPr lang="en-US" sz="1900" u="none" strike="noStrike" cap="none"/>
                        <a:t>60</a:t>
                      </a:r>
                      <a:endParaRPr sz="1900" u="none" strike="noStrike" cap="none"/>
                    </a:p>
                  </a:txBody>
                  <a:tcPr marL="91451" marR="91451"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1"/>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284" name="Google Shape;284;p21"/>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25</a:t>
            </a:fld>
            <a:endParaRPr/>
          </a:p>
        </p:txBody>
      </p:sp>
      <p:sp>
        <p:nvSpPr>
          <p:cNvPr id="285" name="Google Shape;285;p21"/>
          <p:cNvSpPr txBox="1"/>
          <p:nvPr/>
        </p:nvSpPr>
        <p:spPr>
          <a:xfrm>
            <a:off x="212093" y="993777"/>
            <a:ext cx="8322311" cy="461624"/>
          </a:xfrm>
          <a:prstGeom prst="rect">
            <a:avLst/>
          </a:prstGeom>
          <a:noFill/>
          <a:ln>
            <a:noFill/>
          </a:ln>
        </p:spPr>
        <p:txBody>
          <a:bodyPr spcFirstLastPara="1" wrap="square" lIns="91425" tIns="45700" rIns="91425" bIns="45700" anchor="t" anchorCtr="0">
            <a:spAutoFit/>
          </a:bodyPr>
          <a:lstStyle/>
          <a:p>
            <a:pPr>
              <a:buSzPts val="2400"/>
            </a:pPr>
            <a:r>
              <a:rPr lang="en-US" sz="2400" b="1" i="1">
                <a:solidFill>
                  <a:schemeClr val="dk1"/>
                </a:solidFill>
              </a:rPr>
              <a:t>Thiết lập tham số cho mô hình RL</a:t>
            </a:r>
            <a:endParaRPr sz="1800">
              <a:solidFill>
                <a:schemeClr val="dk1"/>
              </a:solidFill>
              <a:latin typeface="Calibri"/>
              <a:ea typeface="Calibri"/>
              <a:cs typeface="Calibri"/>
              <a:sym typeface="Calibri"/>
            </a:endParaRPr>
          </a:p>
        </p:txBody>
      </p:sp>
      <p:graphicFrame>
        <p:nvGraphicFramePr>
          <p:cNvPr id="2" name="Table 1">
            <a:extLst>
              <a:ext uri="{FF2B5EF4-FFF2-40B4-BE49-F238E27FC236}">
                <a16:creationId xmlns:a16="http://schemas.microsoft.com/office/drawing/2014/main" id="{70BA3C22-D49E-6BAD-F0E6-EA77B7C64E30}"/>
              </a:ext>
            </a:extLst>
          </p:cNvPr>
          <p:cNvGraphicFramePr>
            <a:graphicFrameLocks noGrp="1"/>
          </p:cNvGraphicFramePr>
          <p:nvPr>
            <p:extLst>
              <p:ext uri="{D42A27DB-BD31-4B8C-83A1-F6EECF244321}">
                <p14:modId xmlns:p14="http://schemas.microsoft.com/office/powerpoint/2010/main" val="1049146185"/>
              </p:ext>
            </p:extLst>
          </p:nvPr>
        </p:nvGraphicFramePr>
        <p:xfrm>
          <a:off x="212095" y="1506709"/>
          <a:ext cx="8719821" cy="4206240"/>
        </p:xfrm>
        <a:graphic>
          <a:graphicData uri="http://schemas.openxmlformats.org/drawingml/2006/table">
            <a:tbl>
              <a:tblPr firstRow="1" bandRow="1">
                <a:tableStyleId>{BF1D8998-530B-4388-9B22-811883E3E9FA}</a:tableStyleId>
              </a:tblPr>
              <a:tblGrid>
                <a:gridCol w="2906607">
                  <a:extLst>
                    <a:ext uri="{9D8B030D-6E8A-4147-A177-3AD203B41FA5}">
                      <a16:colId xmlns:a16="http://schemas.microsoft.com/office/drawing/2014/main" val="863412814"/>
                    </a:ext>
                  </a:extLst>
                </a:gridCol>
                <a:gridCol w="2906607">
                  <a:extLst>
                    <a:ext uri="{9D8B030D-6E8A-4147-A177-3AD203B41FA5}">
                      <a16:colId xmlns:a16="http://schemas.microsoft.com/office/drawing/2014/main" val="1002925153"/>
                    </a:ext>
                  </a:extLst>
                </a:gridCol>
                <a:gridCol w="2906607">
                  <a:extLst>
                    <a:ext uri="{9D8B030D-6E8A-4147-A177-3AD203B41FA5}">
                      <a16:colId xmlns:a16="http://schemas.microsoft.com/office/drawing/2014/main" val="3507528501"/>
                    </a:ext>
                  </a:extLst>
                </a:gridCol>
              </a:tblGrid>
              <a:tr h="396240">
                <a:tc>
                  <a:txBody>
                    <a:bodyPr/>
                    <a:lstStyle/>
                    <a:p>
                      <a:r>
                        <a:rPr lang="en-US" sz="2000"/>
                        <a:t>Tham số </a:t>
                      </a:r>
                      <a:endParaRPr lang="vi-VN" sz="2000"/>
                    </a:p>
                  </a:txBody>
                  <a:tcPr/>
                </a:tc>
                <a:tc>
                  <a:txBody>
                    <a:bodyPr/>
                    <a:lstStyle/>
                    <a:p>
                      <a:r>
                        <a:rPr lang="en-US" sz="2000"/>
                        <a:t>Giá trị thiết lập</a:t>
                      </a:r>
                      <a:endParaRPr lang="vi-VN" sz="2000"/>
                    </a:p>
                  </a:txBody>
                  <a:tcPr/>
                </a:tc>
                <a:tc>
                  <a:txBody>
                    <a:bodyPr/>
                    <a:lstStyle/>
                    <a:p>
                      <a:r>
                        <a:rPr lang="en-US" sz="2000"/>
                        <a:t>Mô tả</a:t>
                      </a:r>
                      <a:endParaRPr lang="vi-VN" sz="2000"/>
                    </a:p>
                  </a:txBody>
                  <a:tcPr/>
                </a:tc>
                <a:extLst>
                  <a:ext uri="{0D108BD9-81ED-4DB2-BD59-A6C34878D82A}">
                    <a16:rowId xmlns:a16="http://schemas.microsoft.com/office/drawing/2014/main" val="139206199"/>
                  </a:ext>
                </a:extLst>
              </a:tr>
              <a:tr h="701040">
                <a:tc>
                  <a:txBody>
                    <a:bodyPr/>
                    <a:lstStyle/>
                    <a:p>
                      <a:r>
                        <a:rPr lang="en-US" sz="2000"/>
                        <a:t>episodes</a:t>
                      </a:r>
                      <a:endParaRPr lang="vi-VN" sz="2000"/>
                    </a:p>
                  </a:txBody>
                  <a:tcPr/>
                </a:tc>
                <a:tc>
                  <a:txBody>
                    <a:bodyPr/>
                    <a:lstStyle/>
                    <a:p>
                      <a:r>
                        <a:rPr lang="en-US" sz="2000"/>
                        <a:t>1000</a:t>
                      </a:r>
                      <a:endParaRPr lang="vi-VN" sz="2000"/>
                    </a:p>
                  </a:txBody>
                  <a:tcPr/>
                </a:tc>
                <a:tc>
                  <a:txBody>
                    <a:bodyPr/>
                    <a:lstStyle/>
                    <a:p>
                      <a:r>
                        <a:rPr lang="en-US" sz="2000"/>
                        <a:t>Số mã độc được huấn luyện trong môi trường</a:t>
                      </a:r>
                      <a:endParaRPr lang="vi-VN" sz="2000"/>
                    </a:p>
                  </a:txBody>
                  <a:tcPr/>
                </a:tc>
                <a:extLst>
                  <a:ext uri="{0D108BD9-81ED-4DB2-BD59-A6C34878D82A}">
                    <a16:rowId xmlns:a16="http://schemas.microsoft.com/office/drawing/2014/main" val="2096336776"/>
                  </a:ext>
                </a:extLst>
              </a:tr>
              <a:tr h="1005840">
                <a:tc>
                  <a:txBody>
                    <a:bodyPr/>
                    <a:lstStyle/>
                    <a:p>
                      <a:r>
                        <a:rPr lang="en-US" sz="2000"/>
                        <a:t>max_turns</a:t>
                      </a:r>
                      <a:endParaRPr lang="vi-VN" sz="2000"/>
                    </a:p>
                  </a:txBody>
                  <a:tcPr/>
                </a:tc>
                <a:tc>
                  <a:txBody>
                    <a:bodyPr/>
                    <a:lstStyle/>
                    <a:p>
                      <a:r>
                        <a:rPr lang="en-US" sz="2000"/>
                        <a:t>10</a:t>
                      </a:r>
                      <a:endParaRPr lang="vi-VN" sz="2000"/>
                    </a:p>
                  </a:txBody>
                  <a:tcPr/>
                </a:tc>
                <a:tc>
                  <a:txBody>
                    <a:bodyPr/>
                    <a:lstStyle/>
                    <a:p>
                      <a:r>
                        <a:rPr lang="en-US" sz="2000"/>
                        <a:t>Số lượng hành động tối đa có thể áp dụng lên một tập tin mã độc</a:t>
                      </a:r>
                      <a:endParaRPr lang="vi-VN" sz="2000"/>
                    </a:p>
                  </a:txBody>
                  <a:tcPr/>
                </a:tc>
                <a:extLst>
                  <a:ext uri="{0D108BD9-81ED-4DB2-BD59-A6C34878D82A}">
                    <a16:rowId xmlns:a16="http://schemas.microsoft.com/office/drawing/2014/main" val="1239226073"/>
                  </a:ext>
                </a:extLst>
              </a:tr>
              <a:tr h="7010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l-GR" sz="2000" b="0" i="0" u="none" strike="noStrike" cap="none">
                          <a:solidFill>
                            <a:schemeClr val="dk1"/>
                          </a:solidFill>
                          <a:latin typeface="Calibri"/>
                          <a:ea typeface="Calibri"/>
                          <a:cs typeface="Calibri"/>
                          <a:sym typeface="Arial"/>
                        </a:rPr>
                        <a:t>ω</a:t>
                      </a:r>
                      <a:r>
                        <a:rPr lang="en-US" sz="2000" b="0" i="0" u="none" strike="noStrike" cap="none" baseline="-25000">
                          <a:solidFill>
                            <a:schemeClr val="dk1"/>
                          </a:solidFill>
                          <a:latin typeface="Calibri"/>
                          <a:ea typeface="Calibri"/>
                          <a:cs typeface="Calibri"/>
                          <a:sym typeface="Arial"/>
                        </a:rPr>
                        <a:t>det</a:t>
                      </a:r>
                      <a:r>
                        <a:rPr lang="en-US" sz="2000" b="0" i="0" u="none" strike="noStrike" cap="none">
                          <a:solidFill>
                            <a:schemeClr val="dk1"/>
                          </a:solidFill>
                          <a:latin typeface="Calibri"/>
                          <a:ea typeface="Calibri"/>
                          <a:cs typeface="Calibri"/>
                          <a:sym typeface="Arial"/>
                        </a:rPr>
                        <a:t>, </a:t>
                      </a:r>
                      <a:r>
                        <a:rPr lang="el-GR" sz="2000" b="0" i="0" u="none" strike="noStrike" cap="none">
                          <a:solidFill>
                            <a:schemeClr val="dk1"/>
                          </a:solidFill>
                          <a:latin typeface="Calibri"/>
                          <a:ea typeface="Calibri"/>
                          <a:cs typeface="Calibri"/>
                          <a:sym typeface="Arial"/>
                        </a:rPr>
                        <a:t>ω</a:t>
                      </a:r>
                      <a:r>
                        <a:rPr lang="en-US" sz="2000" b="0" i="0" u="none" strike="noStrike" cap="none" baseline="-25000">
                          <a:solidFill>
                            <a:schemeClr val="dk1"/>
                          </a:solidFill>
                          <a:latin typeface="Calibri"/>
                          <a:ea typeface="Calibri"/>
                          <a:cs typeface="Calibri"/>
                          <a:sym typeface="Arial"/>
                        </a:rPr>
                        <a:t>dis</a:t>
                      </a:r>
                      <a:r>
                        <a:rPr lang="en-US" sz="2000" b="0" i="0" u="none" strike="noStrike" cap="none" baseline="0">
                          <a:solidFill>
                            <a:schemeClr val="dk1"/>
                          </a:solidFill>
                          <a:latin typeface="Calibri"/>
                          <a:ea typeface="Calibri"/>
                          <a:cs typeface="Calibri"/>
                          <a:sym typeface="Arial"/>
                        </a:rPr>
                        <a:t>, </a:t>
                      </a:r>
                      <a:r>
                        <a:rPr lang="el-GR" sz="2000" b="0" i="0" u="none" strike="noStrike" cap="none">
                          <a:solidFill>
                            <a:schemeClr val="dk1"/>
                          </a:solidFill>
                          <a:latin typeface="Calibri"/>
                          <a:ea typeface="Calibri"/>
                          <a:cs typeface="Calibri"/>
                          <a:sym typeface="Arial"/>
                        </a:rPr>
                        <a:t>ω</a:t>
                      </a:r>
                      <a:r>
                        <a:rPr lang="en-US" sz="2000" b="0" i="0" u="none" strike="noStrike" cap="none" baseline="-25000">
                          <a:solidFill>
                            <a:schemeClr val="dk1"/>
                          </a:solidFill>
                          <a:latin typeface="Calibri"/>
                          <a:ea typeface="Calibri"/>
                          <a:cs typeface="Calibri"/>
                          <a:sym typeface="Arial"/>
                        </a:rPr>
                        <a:t>func</a:t>
                      </a:r>
                      <a:endParaRPr lang="vi-VN" sz="2000" i="0"/>
                    </a:p>
                  </a:txBody>
                  <a:tcPr/>
                </a:tc>
                <a:tc>
                  <a:txBody>
                    <a:bodyPr/>
                    <a:lstStyle/>
                    <a:p>
                      <a:r>
                        <a:rPr lang="en-US" sz="2000"/>
                        <a:t>0.33</a:t>
                      </a:r>
                      <a:endParaRPr lang="vi-VN" sz="2000"/>
                    </a:p>
                  </a:txBody>
                  <a:tcPr/>
                </a:tc>
                <a:tc>
                  <a:txBody>
                    <a:bodyPr/>
                    <a:lstStyle/>
                    <a:p>
                      <a:r>
                        <a:rPr lang="en-US" sz="2000"/>
                        <a:t>Trọng số tương ứng của các reward</a:t>
                      </a:r>
                      <a:endParaRPr lang="vi-VN" sz="2000"/>
                    </a:p>
                  </a:txBody>
                  <a:tcPr/>
                </a:tc>
                <a:extLst>
                  <a:ext uri="{0D108BD9-81ED-4DB2-BD59-A6C34878D82A}">
                    <a16:rowId xmlns:a16="http://schemas.microsoft.com/office/drawing/2014/main" val="2168812315"/>
                  </a:ext>
                </a:extLst>
              </a:tr>
              <a:tr h="7010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i="0"/>
                        <a:t>adam_epsilon</a:t>
                      </a:r>
                      <a:endParaRPr lang="vi-VN" sz="2000" i="0"/>
                    </a:p>
                  </a:txBody>
                  <a:tcPr/>
                </a:tc>
                <a:tc>
                  <a:txBody>
                    <a:bodyPr/>
                    <a:lstStyle/>
                    <a:p>
                      <a:r>
                        <a:rPr lang="en-US" sz="2000"/>
                        <a:t>1e - 2</a:t>
                      </a:r>
                      <a:endParaRPr lang="vi-VN" sz="2000"/>
                    </a:p>
                  </a:txBody>
                  <a:tcPr/>
                </a:tc>
                <a:tc>
                  <a:txBody>
                    <a:bodyPr/>
                    <a:lstStyle/>
                    <a:p>
                      <a:r>
                        <a:rPr lang="en-US" sz="2000"/>
                        <a:t>Giá trị nhiễu cho bộ tối ưu Adam</a:t>
                      </a:r>
                      <a:endParaRPr lang="vi-VN" sz="2000"/>
                    </a:p>
                  </a:txBody>
                  <a:tcPr/>
                </a:tc>
                <a:extLst>
                  <a:ext uri="{0D108BD9-81ED-4DB2-BD59-A6C34878D82A}">
                    <a16:rowId xmlns:a16="http://schemas.microsoft.com/office/drawing/2014/main" val="1418187487"/>
                  </a:ext>
                </a:extLst>
              </a:tr>
              <a:tr h="7010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vi-VN" sz="2000" i="0"/>
                        <a:t>detection_model</a:t>
                      </a:r>
                    </a:p>
                  </a:txBody>
                  <a:tcPr/>
                </a:tc>
                <a:tc>
                  <a:txBody>
                    <a:bodyPr/>
                    <a:lstStyle/>
                    <a:p>
                      <a:r>
                        <a:rPr lang="en-US" sz="2000"/>
                        <a:t>MalConv</a:t>
                      </a:r>
                      <a:endParaRPr lang="vi-VN" sz="2000"/>
                    </a:p>
                  </a:txBody>
                  <a:tcPr/>
                </a:tc>
                <a:tc>
                  <a:txBody>
                    <a:bodyPr/>
                    <a:lstStyle/>
                    <a:p>
                      <a:r>
                        <a:rPr lang="en-US" sz="2000"/>
                        <a:t>Bộ phát hiện mã độc dung trong huấn luyện</a:t>
                      </a:r>
                      <a:endParaRPr lang="vi-VN" sz="2000"/>
                    </a:p>
                  </a:txBody>
                  <a:tcPr/>
                </a:tc>
                <a:extLst>
                  <a:ext uri="{0D108BD9-81ED-4DB2-BD59-A6C34878D82A}">
                    <a16:rowId xmlns:a16="http://schemas.microsoft.com/office/drawing/2014/main" val="2978498836"/>
                  </a:ext>
                </a:extLst>
              </a:tr>
            </a:tbl>
          </a:graphicData>
        </a:graphic>
      </p:graphicFrame>
    </p:spTree>
    <p:extLst>
      <p:ext uri="{BB962C8B-B14F-4D97-AF65-F5344CB8AC3E}">
        <p14:creationId xmlns:p14="http://schemas.microsoft.com/office/powerpoint/2010/main" val="3440038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2"/>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292" name="Google Shape;292;p22"/>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26</a:t>
            </a:fld>
            <a:endParaRPr/>
          </a:p>
        </p:txBody>
      </p:sp>
      <p:sp>
        <p:nvSpPr>
          <p:cNvPr id="293" name="Google Shape;293;p22"/>
          <p:cNvSpPr txBox="1"/>
          <p:nvPr/>
        </p:nvSpPr>
        <p:spPr>
          <a:xfrm>
            <a:off x="212091" y="993778"/>
            <a:ext cx="5623560" cy="461624"/>
          </a:xfrm>
          <a:prstGeom prst="rect">
            <a:avLst/>
          </a:prstGeom>
          <a:noFill/>
          <a:ln>
            <a:noFill/>
          </a:ln>
        </p:spPr>
        <p:txBody>
          <a:bodyPr spcFirstLastPara="1" wrap="square" lIns="91425" tIns="45700" rIns="91425" bIns="45700" anchor="t" anchorCtr="0">
            <a:spAutoFit/>
          </a:bodyPr>
          <a:lstStyle/>
          <a:p>
            <a:pPr>
              <a:buSzPts val="2400"/>
            </a:pPr>
            <a:r>
              <a:rPr lang="en-US" sz="2400" b="1" i="1">
                <a:solidFill>
                  <a:schemeClr val="dk1"/>
                </a:solidFill>
              </a:rPr>
              <a:t>Các kịch bản thực nghiệm</a:t>
            </a:r>
            <a:endParaRPr sz="1800">
              <a:solidFill>
                <a:schemeClr val="dk1"/>
              </a:solidFill>
              <a:latin typeface="Calibri"/>
              <a:ea typeface="Calibri"/>
              <a:cs typeface="Calibri"/>
              <a:sym typeface="Calibri"/>
            </a:endParaRPr>
          </a:p>
        </p:txBody>
      </p:sp>
      <p:sp>
        <p:nvSpPr>
          <p:cNvPr id="294" name="Google Shape;294;p22"/>
          <p:cNvSpPr txBox="1">
            <a:spLocks noGrp="1"/>
          </p:cNvSpPr>
          <p:nvPr>
            <p:ph type="body" idx="1"/>
          </p:nvPr>
        </p:nvSpPr>
        <p:spPr>
          <a:xfrm>
            <a:off x="212095" y="1454155"/>
            <a:ext cx="8594725" cy="4739005"/>
          </a:xfrm>
          <a:prstGeom prst="rect">
            <a:avLst/>
          </a:prstGeom>
          <a:noFill/>
          <a:ln>
            <a:noFill/>
          </a:ln>
        </p:spPr>
        <p:txBody>
          <a:bodyPr spcFirstLastPara="1" wrap="square" lIns="91425" tIns="45700" rIns="91425" bIns="45700" anchor="t" anchorCtr="0">
            <a:normAutofit/>
          </a:bodyPr>
          <a:lstStyle/>
          <a:p>
            <a:pPr marL="342891" indent="-342891">
              <a:lnSpc>
                <a:spcPct val="150000"/>
              </a:lnSpc>
              <a:spcBef>
                <a:spcPts val="60"/>
              </a:spcBef>
              <a:buSzPts val="2400"/>
              <a:buFont typeface="Noto Sans Symbols"/>
              <a:buChar char="❑"/>
            </a:pPr>
            <a:r>
              <a:rPr lang="en-US" sz="2400" b="1"/>
              <a:t>Kịch bản 2: Huấn luyện mô hình RL trong 2 trường hợp trước và sau khi tích hợp bộ kiểm chứng chức năng</a:t>
            </a:r>
            <a:endParaRPr sz="2400" b="1"/>
          </a:p>
          <a:p>
            <a:pPr marL="342891" indent="-342891">
              <a:lnSpc>
                <a:spcPct val="150000"/>
              </a:lnSpc>
              <a:spcBef>
                <a:spcPts val="120"/>
              </a:spcBef>
              <a:buSzPts val="2400"/>
            </a:pPr>
            <a:r>
              <a:rPr lang="en-US" sz="2400" b="1"/>
              <a:t>Mục đích: </a:t>
            </a:r>
            <a:r>
              <a:rPr lang="en-US" sz="2400"/>
              <a:t>so sánh kết quả của 2 trường hợp để đánh giá tầm quan trọng của bộ kiểm chứng chức năng</a:t>
            </a:r>
            <a:endParaRPr sz="2400"/>
          </a:p>
          <a:p>
            <a:pPr marL="342891" indent="-342891">
              <a:lnSpc>
                <a:spcPct val="150000"/>
              </a:lnSpc>
              <a:spcBef>
                <a:spcPts val="120"/>
              </a:spcBef>
              <a:buSzPts val="2400"/>
            </a:pPr>
            <a:r>
              <a:rPr lang="en-US" sz="2400" b="1"/>
              <a:t>Kết quả:</a:t>
            </a:r>
            <a:endParaRPr sz="2400" b="1"/>
          </a:p>
          <a:p>
            <a:pPr marL="342891" indent="-342891">
              <a:lnSpc>
                <a:spcPct val="150000"/>
              </a:lnSpc>
              <a:spcBef>
                <a:spcPts val="120"/>
              </a:spcBef>
              <a:buSzPts val="2400"/>
              <a:buFont typeface="Noto Sans Symbols"/>
              <a:buChar char="❖"/>
            </a:pPr>
            <a:r>
              <a:rPr lang="en-US" sz="2400"/>
              <a:t>Số lượng biến thể hoàn chỉnh tạo ra:</a:t>
            </a:r>
            <a:endParaRPr sz="2400"/>
          </a:p>
          <a:p>
            <a:pPr marL="342891" indent="-342891">
              <a:lnSpc>
                <a:spcPct val="150000"/>
              </a:lnSpc>
              <a:spcBef>
                <a:spcPts val="120"/>
              </a:spcBef>
              <a:buSzPts val="2400"/>
            </a:pPr>
            <a:r>
              <a:rPr lang="en-US" sz="2400"/>
              <a:t>Mô hình không tích hợp bộ kiểm chứng chức năng: 123</a:t>
            </a:r>
            <a:endParaRPr sz="2400"/>
          </a:p>
          <a:p>
            <a:pPr marL="342891" indent="-342891">
              <a:lnSpc>
                <a:spcPct val="150000"/>
              </a:lnSpc>
              <a:spcBef>
                <a:spcPts val="120"/>
              </a:spcBef>
              <a:buSzPts val="2400"/>
            </a:pPr>
            <a:r>
              <a:rPr lang="en-US" sz="2400"/>
              <a:t>Mô hình sau khi tích hợp bộ kiểm chứng chức năng: 90</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3"/>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300" name="Google Shape;300;p23"/>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27</a:t>
            </a:fld>
            <a:endParaRPr/>
          </a:p>
        </p:txBody>
      </p:sp>
      <p:pic>
        <p:nvPicPr>
          <p:cNvPr id="301" name="Google Shape;301;p23"/>
          <p:cNvPicPr preferRelativeResize="0"/>
          <p:nvPr/>
        </p:nvPicPr>
        <p:blipFill rotWithShape="1">
          <a:blip r:embed="rId3">
            <a:alphaModFix/>
          </a:blip>
          <a:srcRect/>
          <a:stretch/>
        </p:blipFill>
        <p:spPr>
          <a:xfrm>
            <a:off x="999933" y="1562872"/>
            <a:ext cx="7144143" cy="4424977"/>
          </a:xfrm>
          <a:prstGeom prst="rect">
            <a:avLst/>
          </a:prstGeom>
          <a:noFill/>
          <a:ln>
            <a:noFill/>
          </a:ln>
        </p:spPr>
      </p:pic>
      <p:sp>
        <p:nvSpPr>
          <p:cNvPr id="302" name="Google Shape;302;p23"/>
          <p:cNvSpPr txBox="1"/>
          <p:nvPr/>
        </p:nvSpPr>
        <p:spPr>
          <a:xfrm>
            <a:off x="321875" y="962726"/>
            <a:ext cx="8307900" cy="600300"/>
          </a:xfrm>
          <a:prstGeom prst="rect">
            <a:avLst/>
          </a:prstGeom>
          <a:noFill/>
          <a:ln>
            <a:noFill/>
          </a:ln>
        </p:spPr>
        <p:txBody>
          <a:bodyPr spcFirstLastPara="1" wrap="square" lIns="91425" tIns="91425" rIns="91425" bIns="91425" anchor="t" anchorCtr="0">
            <a:noAutofit/>
          </a:bodyPr>
          <a:lstStyle/>
          <a:p>
            <a:pPr marL="457189" indent="-406390">
              <a:buClr>
                <a:schemeClr val="dk1"/>
              </a:buClr>
              <a:buSzPts val="2800"/>
              <a:buFont typeface="Calibri"/>
              <a:buChar char="●"/>
            </a:pPr>
            <a:r>
              <a:rPr lang="en-US" sz="2800">
                <a:solidFill>
                  <a:schemeClr val="dk1"/>
                </a:solidFill>
                <a:latin typeface="Calibri"/>
                <a:ea typeface="Calibri"/>
                <a:cs typeface="Calibri"/>
                <a:sym typeface="Calibri"/>
              </a:rPr>
              <a:t>Mô hình không tích hợp bộ kiểm chứng chức năng:</a:t>
            </a:r>
            <a:endParaRPr sz="2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308" name="Google Shape;308;p25"/>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28</a:t>
            </a:fld>
            <a:endParaRPr/>
          </a:p>
        </p:txBody>
      </p:sp>
      <p:pic>
        <p:nvPicPr>
          <p:cNvPr id="309" name="Google Shape;309;p25"/>
          <p:cNvPicPr preferRelativeResize="0"/>
          <p:nvPr/>
        </p:nvPicPr>
        <p:blipFill rotWithShape="1">
          <a:blip r:embed="rId3">
            <a:alphaModFix/>
          </a:blip>
          <a:srcRect/>
          <a:stretch/>
        </p:blipFill>
        <p:spPr>
          <a:xfrm>
            <a:off x="710565" y="1539480"/>
            <a:ext cx="7722877" cy="4059675"/>
          </a:xfrm>
          <a:prstGeom prst="rect">
            <a:avLst/>
          </a:prstGeom>
          <a:noFill/>
          <a:ln>
            <a:noFill/>
          </a:ln>
        </p:spPr>
      </p:pic>
      <p:sp>
        <p:nvSpPr>
          <p:cNvPr id="310" name="Google Shape;310;p25"/>
          <p:cNvSpPr txBox="1"/>
          <p:nvPr/>
        </p:nvSpPr>
        <p:spPr>
          <a:xfrm>
            <a:off x="321875" y="962726"/>
            <a:ext cx="8307900" cy="600300"/>
          </a:xfrm>
          <a:prstGeom prst="rect">
            <a:avLst/>
          </a:prstGeom>
          <a:noFill/>
          <a:ln>
            <a:noFill/>
          </a:ln>
        </p:spPr>
        <p:txBody>
          <a:bodyPr spcFirstLastPara="1" wrap="square" lIns="91425" tIns="91425" rIns="91425" bIns="91425" anchor="t" anchorCtr="0">
            <a:noAutofit/>
          </a:bodyPr>
          <a:lstStyle/>
          <a:p>
            <a:pPr marL="457189" indent="-406390">
              <a:buClr>
                <a:schemeClr val="dk1"/>
              </a:buClr>
              <a:buSzPts val="2800"/>
              <a:buFont typeface="Calibri"/>
              <a:buChar char="●"/>
            </a:pPr>
            <a:r>
              <a:rPr lang="en-US" sz="2800">
                <a:solidFill>
                  <a:schemeClr val="dk1"/>
                </a:solidFill>
                <a:latin typeface="Calibri"/>
                <a:ea typeface="Calibri"/>
                <a:cs typeface="Calibri"/>
                <a:sym typeface="Calibri"/>
              </a:rPr>
              <a:t>Mô hình có tích hợp bộ kiểm chứng chức năng:</a:t>
            </a:r>
            <a:endParaRPr sz="2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6"/>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316" name="Google Shape;316;p26"/>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29</a:t>
            </a:fld>
            <a:endParaRPr/>
          </a:p>
        </p:txBody>
      </p:sp>
      <p:sp>
        <p:nvSpPr>
          <p:cNvPr id="317" name="Google Shape;317;p26"/>
          <p:cNvSpPr txBox="1"/>
          <p:nvPr/>
        </p:nvSpPr>
        <p:spPr>
          <a:xfrm>
            <a:off x="212091" y="993778"/>
            <a:ext cx="5623560" cy="461624"/>
          </a:xfrm>
          <a:prstGeom prst="rect">
            <a:avLst/>
          </a:prstGeom>
          <a:noFill/>
          <a:ln>
            <a:noFill/>
          </a:ln>
        </p:spPr>
        <p:txBody>
          <a:bodyPr spcFirstLastPara="1" wrap="square" lIns="91425" tIns="45700" rIns="91425" bIns="45700" anchor="t" anchorCtr="0">
            <a:spAutoFit/>
          </a:bodyPr>
          <a:lstStyle/>
          <a:p>
            <a:pPr>
              <a:buSzPts val="2400"/>
            </a:pPr>
            <a:r>
              <a:rPr lang="en-US" sz="2400" b="1" i="1">
                <a:solidFill>
                  <a:schemeClr val="dk1"/>
                </a:solidFill>
              </a:rPr>
              <a:t>Các kịch bản thực nghiệm</a:t>
            </a:r>
            <a:endParaRPr sz="1800">
              <a:solidFill>
                <a:schemeClr val="dk1"/>
              </a:solidFill>
              <a:latin typeface="Calibri"/>
              <a:ea typeface="Calibri"/>
              <a:cs typeface="Calibri"/>
              <a:sym typeface="Calibri"/>
            </a:endParaRPr>
          </a:p>
        </p:txBody>
      </p:sp>
      <p:sp>
        <p:nvSpPr>
          <p:cNvPr id="318" name="Google Shape;318;p26"/>
          <p:cNvSpPr txBox="1">
            <a:spLocks noGrp="1"/>
          </p:cNvSpPr>
          <p:nvPr>
            <p:ph type="body" idx="1"/>
          </p:nvPr>
        </p:nvSpPr>
        <p:spPr>
          <a:xfrm>
            <a:off x="212095" y="1454155"/>
            <a:ext cx="8594725" cy="4739005"/>
          </a:xfrm>
          <a:prstGeom prst="rect">
            <a:avLst/>
          </a:prstGeom>
          <a:noFill/>
          <a:ln>
            <a:noFill/>
          </a:ln>
        </p:spPr>
        <p:txBody>
          <a:bodyPr spcFirstLastPara="1" wrap="square" lIns="91425" tIns="45700" rIns="91425" bIns="45700" anchor="t" anchorCtr="0">
            <a:normAutofit/>
          </a:bodyPr>
          <a:lstStyle/>
          <a:p>
            <a:pPr marL="342891" indent="-342891">
              <a:lnSpc>
                <a:spcPct val="150000"/>
              </a:lnSpc>
              <a:spcBef>
                <a:spcPts val="60"/>
              </a:spcBef>
              <a:buSzPts val="2400"/>
              <a:buFont typeface="Noto Sans Symbols"/>
              <a:buChar char="❑"/>
            </a:pPr>
            <a:r>
              <a:rPr lang="en-US" sz="2400" b="1"/>
              <a:t>Kịch bản 3: Đánh giá các biến thể tạo ra được trong quá trình huấn luyện</a:t>
            </a:r>
            <a:endParaRPr sz="2400" b="1"/>
          </a:p>
          <a:p>
            <a:pPr marL="342891" indent="-342891">
              <a:lnSpc>
                <a:spcPct val="150000"/>
              </a:lnSpc>
              <a:spcBef>
                <a:spcPts val="120"/>
              </a:spcBef>
              <a:buSzPts val="2400"/>
            </a:pPr>
            <a:r>
              <a:rPr lang="en-US" sz="2400" b="1"/>
              <a:t>Mục đích: </a:t>
            </a:r>
            <a:r>
              <a:rPr lang="en-US" sz="2400"/>
              <a:t>đánh giá hiệu quả của 90 biến thể tạo ra từ mô hình có tích hợp đầy đủ bộ kiểm chứng chức năng đối với bộ phát hiện MalConv và Gradient Boosting</a:t>
            </a:r>
            <a:endParaRPr sz="2400"/>
          </a:p>
          <a:p>
            <a:pPr marL="342891" indent="-342891">
              <a:lnSpc>
                <a:spcPct val="150000"/>
              </a:lnSpc>
              <a:spcBef>
                <a:spcPts val="120"/>
              </a:spcBef>
              <a:buSzPts val="2400"/>
            </a:pPr>
            <a:r>
              <a:rPr lang="en-US" sz="2400" b="1"/>
              <a:t>Kết quả:</a:t>
            </a:r>
            <a:endParaRPr sz="2400" b="1"/>
          </a:p>
          <a:p>
            <a:pPr marL="342891" indent="-342891">
              <a:lnSpc>
                <a:spcPct val="150000"/>
              </a:lnSpc>
              <a:spcBef>
                <a:spcPts val="120"/>
              </a:spcBef>
              <a:buSzPts val="2400"/>
              <a:buFont typeface="Noto Sans Symbols"/>
              <a:buChar char="❖"/>
            </a:pPr>
            <a:r>
              <a:rPr lang="en-US" sz="2400"/>
              <a:t>Số biến thể vượt qua MalConv: 85/90 </a:t>
            </a:r>
            <a:endParaRPr sz="2400"/>
          </a:p>
          <a:p>
            <a:pPr marL="342891" indent="-342891">
              <a:lnSpc>
                <a:spcPct val="150000"/>
              </a:lnSpc>
              <a:spcBef>
                <a:spcPts val="120"/>
              </a:spcBef>
              <a:spcAft>
                <a:spcPts val="60"/>
              </a:spcAft>
              <a:buSzPts val="2400"/>
              <a:buFont typeface="Noto Sans Symbols"/>
              <a:buChar char="❖"/>
            </a:pPr>
            <a:r>
              <a:rPr lang="en-US" sz="2400"/>
              <a:t>Số biến thể vượt qua GB: 65/90</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t>Nội dung báo cáo</a:t>
            </a:r>
            <a:endParaRPr/>
          </a:p>
        </p:txBody>
      </p:sp>
      <p:sp>
        <p:nvSpPr>
          <p:cNvPr id="114" name="Google Shape;114;p2"/>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292727" indent="-292727">
              <a:lnSpc>
                <a:spcPct val="150000"/>
              </a:lnSpc>
              <a:spcBef>
                <a:spcPts val="60"/>
              </a:spcBef>
              <a:spcAft>
                <a:spcPts val="60"/>
              </a:spcAft>
              <a:buClr>
                <a:srgbClr val="FF0000"/>
              </a:buClr>
              <a:buSzPts val="2900"/>
            </a:pPr>
            <a:r>
              <a:rPr lang="en-US" sz="2900" b="1">
                <a:solidFill>
                  <a:srgbClr val="FF0000"/>
                </a:solidFill>
              </a:rPr>
              <a:t>Phần I: Giới thiệu tổng quan</a:t>
            </a:r>
            <a:endParaRPr sz="2900" b="1">
              <a:solidFill>
                <a:srgbClr val="FF0000"/>
              </a:solidFill>
            </a:endParaRPr>
          </a:p>
          <a:p>
            <a:pPr marL="292727" indent="-292727">
              <a:lnSpc>
                <a:spcPct val="150000"/>
              </a:lnSpc>
              <a:spcBef>
                <a:spcPts val="60"/>
              </a:spcBef>
              <a:spcAft>
                <a:spcPts val="60"/>
              </a:spcAft>
              <a:buSzPts val="2900"/>
            </a:pPr>
            <a:r>
              <a:rPr lang="en-US" sz="2900" b="1"/>
              <a:t>Phần II: Phương pháp thiết kế</a:t>
            </a:r>
            <a:endParaRPr sz="2900" b="1"/>
          </a:p>
          <a:p>
            <a:pPr marL="292727" indent="-292727">
              <a:lnSpc>
                <a:spcPct val="150000"/>
              </a:lnSpc>
              <a:spcBef>
                <a:spcPts val="60"/>
              </a:spcBef>
              <a:spcAft>
                <a:spcPts val="60"/>
              </a:spcAft>
              <a:buSzPts val="2900"/>
            </a:pPr>
            <a:r>
              <a:rPr lang="en-US" sz="2900" b="1"/>
              <a:t>Phần III: Thực nghiệm </a:t>
            </a:r>
            <a:endParaRPr sz="2900" b="1"/>
          </a:p>
          <a:p>
            <a:pPr marL="292727" indent="-292727">
              <a:lnSpc>
                <a:spcPct val="150000"/>
              </a:lnSpc>
              <a:spcBef>
                <a:spcPts val="60"/>
              </a:spcBef>
              <a:spcAft>
                <a:spcPts val="60"/>
              </a:spcAft>
              <a:buSzPts val="2900"/>
            </a:pPr>
            <a:r>
              <a:rPr lang="en-US" sz="2900" b="1"/>
              <a:t>Phần IV: Kết luận </a:t>
            </a:r>
            <a:endParaRPr sz="2900" b="1"/>
          </a:p>
          <a:p>
            <a:pPr marL="228594" indent="-44450">
              <a:lnSpc>
                <a:spcPct val="150000"/>
              </a:lnSpc>
              <a:spcBef>
                <a:spcPts val="60"/>
              </a:spcBef>
              <a:spcAft>
                <a:spcPts val="60"/>
              </a:spcAft>
              <a:buSzPts val="2900"/>
              <a:buNone/>
            </a:pPr>
            <a:endParaRPr sz="2900"/>
          </a:p>
        </p:txBody>
      </p:sp>
      <p:sp>
        <p:nvSpPr>
          <p:cNvPr id="115" name="Google Shape;115;p2"/>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7"/>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324" name="Google Shape;324;p27"/>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30</a:t>
            </a:fld>
            <a:endParaRPr/>
          </a:p>
        </p:txBody>
      </p:sp>
      <p:sp>
        <p:nvSpPr>
          <p:cNvPr id="3" name="Google Shape;333;p28">
            <a:extLst>
              <a:ext uri="{FF2B5EF4-FFF2-40B4-BE49-F238E27FC236}">
                <a16:creationId xmlns:a16="http://schemas.microsoft.com/office/drawing/2014/main" id="{8ABCB6D3-C9BD-06B0-BC02-50683B90FDAE}"/>
              </a:ext>
            </a:extLst>
          </p:cNvPr>
          <p:cNvSpPr txBox="1">
            <a:spLocks noGrp="1"/>
          </p:cNvSpPr>
          <p:nvPr>
            <p:ph type="body" idx="1"/>
          </p:nvPr>
        </p:nvSpPr>
        <p:spPr>
          <a:xfrm>
            <a:off x="72600" y="910763"/>
            <a:ext cx="8998800" cy="5029800"/>
          </a:xfrm>
          <a:prstGeom prst="rect">
            <a:avLst/>
          </a:prstGeom>
          <a:noFill/>
          <a:ln>
            <a:noFill/>
          </a:ln>
        </p:spPr>
        <p:txBody>
          <a:bodyPr spcFirstLastPara="1" wrap="square" lIns="91425" tIns="45700" rIns="91425" bIns="45700" anchor="t" anchorCtr="0">
            <a:noAutofit/>
          </a:bodyPr>
          <a:lstStyle/>
          <a:p>
            <a:pPr marL="342891" indent="-317492">
              <a:lnSpc>
                <a:spcPct val="150000"/>
              </a:lnSpc>
              <a:spcBef>
                <a:spcPts val="120"/>
              </a:spcBef>
              <a:buSzPts val="2000"/>
              <a:buFont typeface="Courier New"/>
              <a:buChar char="o"/>
            </a:pPr>
            <a:r>
              <a:rPr lang="en-US" sz="2000"/>
              <a:t>So sánh với mã độc gốc tương ứng</a:t>
            </a:r>
            <a:endParaRPr sz="2000"/>
          </a:p>
          <a:p>
            <a:pPr marL="342891" indent="-190495">
              <a:lnSpc>
                <a:spcPct val="150000"/>
              </a:lnSpc>
              <a:spcBef>
                <a:spcPts val="120"/>
              </a:spcBef>
              <a:buSzPts val="2400"/>
              <a:buNone/>
            </a:pPr>
            <a:endParaRPr sz="2000"/>
          </a:p>
          <a:p>
            <a:pPr marL="342891" indent="-190495">
              <a:lnSpc>
                <a:spcPct val="150000"/>
              </a:lnSpc>
              <a:spcBef>
                <a:spcPts val="120"/>
              </a:spcBef>
              <a:spcAft>
                <a:spcPts val="60"/>
              </a:spcAft>
              <a:buSzPts val="2400"/>
              <a:buNone/>
            </a:pPr>
            <a:endParaRPr sz="2000"/>
          </a:p>
        </p:txBody>
      </p:sp>
      <p:graphicFrame>
        <p:nvGraphicFramePr>
          <p:cNvPr id="4" name="Table 3">
            <a:extLst>
              <a:ext uri="{FF2B5EF4-FFF2-40B4-BE49-F238E27FC236}">
                <a16:creationId xmlns:a16="http://schemas.microsoft.com/office/drawing/2014/main" id="{EC869F36-8A8C-5518-10D2-59049E90F45A}"/>
              </a:ext>
            </a:extLst>
          </p:cNvPr>
          <p:cNvGraphicFramePr>
            <a:graphicFrameLocks noGrp="1"/>
          </p:cNvGraphicFramePr>
          <p:nvPr>
            <p:extLst>
              <p:ext uri="{D42A27DB-BD31-4B8C-83A1-F6EECF244321}">
                <p14:modId xmlns:p14="http://schemas.microsoft.com/office/powerpoint/2010/main" val="1871234783"/>
              </p:ext>
            </p:extLst>
          </p:nvPr>
        </p:nvGraphicFramePr>
        <p:xfrm>
          <a:off x="169947" y="1544482"/>
          <a:ext cx="8901453" cy="2168450"/>
        </p:xfrm>
        <a:graphic>
          <a:graphicData uri="http://schemas.openxmlformats.org/drawingml/2006/table">
            <a:tbl>
              <a:tblPr firstRow="1" bandRow="1">
                <a:tableStyleId>{BF1D8998-530B-4388-9B22-811883E3E9FA}</a:tableStyleId>
              </a:tblPr>
              <a:tblGrid>
                <a:gridCol w="2967151">
                  <a:extLst>
                    <a:ext uri="{9D8B030D-6E8A-4147-A177-3AD203B41FA5}">
                      <a16:colId xmlns:a16="http://schemas.microsoft.com/office/drawing/2014/main" val="2885343551"/>
                    </a:ext>
                  </a:extLst>
                </a:gridCol>
                <a:gridCol w="2967151">
                  <a:extLst>
                    <a:ext uri="{9D8B030D-6E8A-4147-A177-3AD203B41FA5}">
                      <a16:colId xmlns:a16="http://schemas.microsoft.com/office/drawing/2014/main" val="3086972602"/>
                    </a:ext>
                  </a:extLst>
                </a:gridCol>
                <a:gridCol w="2967151">
                  <a:extLst>
                    <a:ext uri="{9D8B030D-6E8A-4147-A177-3AD203B41FA5}">
                      <a16:colId xmlns:a16="http://schemas.microsoft.com/office/drawing/2014/main" val="1580053039"/>
                    </a:ext>
                  </a:extLst>
                </a:gridCol>
              </a:tblGrid>
              <a:tr h="343993">
                <a:tc rowSpan="2">
                  <a:txBody>
                    <a:bodyPr/>
                    <a:lstStyle/>
                    <a:p>
                      <a:pPr algn="ctr"/>
                      <a:r>
                        <a:rPr lang="en-US" sz="2000"/>
                        <a:t>Bộ phát hiện mã độc</a:t>
                      </a:r>
                      <a:endParaRPr lang="vi-VN" sz="2000"/>
                    </a:p>
                  </a:txBody>
                  <a:tcPr/>
                </a:tc>
                <a:tc gridSpan="2">
                  <a:txBody>
                    <a:bodyPr/>
                    <a:lstStyle/>
                    <a:p>
                      <a:pPr algn="ctr"/>
                      <a:r>
                        <a:rPr lang="en-US" sz="2000"/>
                        <a:t>Tỉ lệ vượt qua bộ phát hiện mã độc</a:t>
                      </a:r>
                      <a:endParaRPr lang="vi-VN" sz="2000"/>
                    </a:p>
                  </a:txBody>
                  <a:tcPr/>
                </a:tc>
                <a:tc hMerge="1">
                  <a:txBody>
                    <a:bodyPr/>
                    <a:lstStyle/>
                    <a:p>
                      <a:endParaRPr lang="vi-VN" sz="2000"/>
                    </a:p>
                  </a:txBody>
                  <a:tcPr/>
                </a:tc>
                <a:extLst>
                  <a:ext uri="{0D108BD9-81ED-4DB2-BD59-A6C34878D82A}">
                    <a16:rowId xmlns:a16="http://schemas.microsoft.com/office/drawing/2014/main" val="4215167557"/>
                  </a:ext>
                </a:extLst>
              </a:tr>
              <a:tr h="343993">
                <a:tc vMerge="1">
                  <a:txBody>
                    <a:bodyPr/>
                    <a:lstStyle/>
                    <a:p>
                      <a:endParaRPr lang="vi-VN"/>
                    </a:p>
                  </a:txBody>
                  <a:tcPr/>
                </a:tc>
                <a:tc>
                  <a:txBody>
                    <a:bodyPr/>
                    <a:lstStyle/>
                    <a:p>
                      <a:pPr algn="ctr"/>
                      <a:r>
                        <a:rPr lang="en-US" sz="2000"/>
                        <a:t>Biến thể</a:t>
                      </a:r>
                      <a:endParaRPr lang="vi-VN" sz="2000"/>
                    </a:p>
                  </a:txBody>
                  <a:tcPr/>
                </a:tc>
                <a:tc>
                  <a:txBody>
                    <a:bodyPr/>
                    <a:lstStyle/>
                    <a:p>
                      <a:pPr algn="ctr"/>
                      <a:r>
                        <a:rPr lang="en-US" sz="2000"/>
                        <a:t>Mã độc gốc </a:t>
                      </a:r>
                      <a:endParaRPr lang="vi-VN" sz="2000"/>
                    </a:p>
                  </a:txBody>
                  <a:tcPr/>
                </a:tc>
                <a:extLst>
                  <a:ext uri="{0D108BD9-81ED-4DB2-BD59-A6C34878D82A}">
                    <a16:rowId xmlns:a16="http://schemas.microsoft.com/office/drawing/2014/main" val="3917310823"/>
                  </a:ext>
                </a:extLst>
              </a:tr>
              <a:tr h="687985">
                <a:tc>
                  <a:txBody>
                    <a:bodyPr/>
                    <a:lstStyle/>
                    <a:p>
                      <a:pPr algn="ctr"/>
                      <a:r>
                        <a:rPr lang="en-US" sz="2000"/>
                        <a:t>MalConv</a:t>
                      </a:r>
                      <a:endParaRPr lang="vi-VN" sz="2000"/>
                    </a:p>
                  </a:txBody>
                  <a:tcPr/>
                </a:tc>
                <a:tc>
                  <a:txBody>
                    <a:bodyPr/>
                    <a:lstStyle/>
                    <a:p>
                      <a:pPr algn="ctr"/>
                      <a:r>
                        <a:rPr lang="en-US" sz="2000"/>
                        <a:t>94%</a:t>
                      </a:r>
                      <a:endParaRPr lang="vi-VN" sz="2000"/>
                    </a:p>
                  </a:txBody>
                  <a:tcPr/>
                </a:tc>
                <a:tc>
                  <a:txBody>
                    <a:bodyPr/>
                    <a:lstStyle/>
                    <a:p>
                      <a:pPr algn="ctr"/>
                      <a:r>
                        <a:rPr lang="en-US" sz="2000"/>
                        <a:t>0%</a:t>
                      </a:r>
                      <a:endParaRPr lang="vi-VN" sz="2000"/>
                    </a:p>
                  </a:txBody>
                  <a:tcPr/>
                </a:tc>
                <a:extLst>
                  <a:ext uri="{0D108BD9-81ED-4DB2-BD59-A6C34878D82A}">
                    <a16:rowId xmlns:a16="http://schemas.microsoft.com/office/drawing/2014/main" val="2072579067"/>
                  </a:ext>
                </a:extLst>
              </a:tr>
              <a:tr h="687985">
                <a:tc>
                  <a:txBody>
                    <a:bodyPr/>
                    <a:lstStyle/>
                    <a:p>
                      <a:pPr algn="ctr"/>
                      <a:r>
                        <a:rPr lang="en-US" sz="2000"/>
                        <a:t>Gradient Boosting</a:t>
                      </a:r>
                      <a:endParaRPr lang="vi-VN" sz="2000"/>
                    </a:p>
                  </a:txBody>
                  <a:tcPr/>
                </a:tc>
                <a:tc>
                  <a:txBody>
                    <a:bodyPr/>
                    <a:lstStyle/>
                    <a:p>
                      <a:pPr algn="ctr"/>
                      <a:r>
                        <a:rPr lang="en-US" sz="2000"/>
                        <a:t>72%</a:t>
                      </a:r>
                      <a:endParaRPr lang="vi-VN" sz="2000"/>
                    </a:p>
                  </a:txBody>
                  <a:tcPr/>
                </a:tc>
                <a:tc>
                  <a:txBody>
                    <a:bodyPr/>
                    <a:lstStyle/>
                    <a:p>
                      <a:pPr algn="ctr"/>
                      <a:r>
                        <a:rPr lang="en-US" sz="2000"/>
                        <a:t>67%</a:t>
                      </a:r>
                      <a:endParaRPr lang="vi-VN" sz="2000"/>
                    </a:p>
                  </a:txBody>
                  <a:tcPr/>
                </a:tc>
                <a:extLst>
                  <a:ext uri="{0D108BD9-81ED-4DB2-BD59-A6C34878D82A}">
                    <a16:rowId xmlns:a16="http://schemas.microsoft.com/office/drawing/2014/main" val="358982537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8"/>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331" name="Google Shape;331;p28"/>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31</a:t>
            </a:fld>
            <a:endParaRPr/>
          </a:p>
        </p:txBody>
      </p:sp>
      <p:sp>
        <p:nvSpPr>
          <p:cNvPr id="332" name="Google Shape;332;p28"/>
          <p:cNvSpPr txBox="1"/>
          <p:nvPr/>
        </p:nvSpPr>
        <p:spPr>
          <a:xfrm>
            <a:off x="212091" y="993778"/>
            <a:ext cx="5623560" cy="461624"/>
          </a:xfrm>
          <a:prstGeom prst="rect">
            <a:avLst/>
          </a:prstGeom>
          <a:noFill/>
          <a:ln>
            <a:noFill/>
          </a:ln>
        </p:spPr>
        <p:txBody>
          <a:bodyPr spcFirstLastPara="1" wrap="square" lIns="91425" tIns="45700" rIns="91425" bIns="45700" anchor="t" anchorCtr="0">
            <a:spAutoFit/>
          </a:bodyPr>
          <a:lstStyle/>
          <a:p>
            <a:pPr>
              <a:buSzPts val="2400"/>
            </a:pPr>
            <a:r>
              <a:rPr lang="en-US" sz="2400" b="1" i="1">
                <a:solidFill>
                  <a:schemeClr val="dk1"/>
                </a:solidFill>
              </a:rPr>
              <a:t>Các kịch bản thực nghiệm</a:t>
            </a:r>
            <a:endParaRPr sz="1800">
              <a:solidFill>
                <a:schemeClr val="dk1"/>
              </a:solidFill>
              <a:latin typeface="Calibri"/>
              <a:ea typeface="Calibri"/>
              <a:cs typeface="Calibri"/>
              <a:sym typeface="Calibri"/>
            </a:endParaRPr>
          </a:p>
        </p:txBody>
      </p:sp>
      <p:sp>
        <p:nvSpPr>
          <p:cNvPr id="333" name="Google Shape;333;p28"/>
          <p:cNvSpPr txBox="1">
            <a:spLocks noGrp="1"/>
          </p:cNvSpPr>
          <p:nvPr>
            <p:ph type="body" idx="1"/>
          </p:nvPr>
        </p:nvSpPr>
        <p:spPr>
          <a:xfrm>
            <a:off x="186831" y="1454151"/>
            <a:ext cx="8998800" cy="5029800"/>
          </a:xfrm>
          <a:prstGeom prst="rect">
            <a:avLst/>
          </a:prstGeom>
          <a:noFill/>
          <a:ln>
            <a:noFill/>
          </a:ln>
        </p:spPr>
        <p:txBody>
          <a:bodyPr spcFirstLastPara="1" wrap="square" lIns="91425" tIns="45700" rIns="91425" bIns="45700" anchor="t" anchorCtr="0">
            <a:noAutofit/>
          </a:bodyPr>
          <a:lstStyle/>
          <a:p>
            <a:pPr marL="342891" indent="-317492">
              <a:lnSpc>
                <a:spcPct val="150000"/>
              </a:lnSpc>
              <a:spcBef>
                <a:spcPts val="60"/>
              </a:spcBef>
              <a:buSzPts val="2000"/>
              <a:buFont typeface="Noto Sans Symbols"/>
              <a:buChar char="❑"/>
            </a:pPr>
            <a:r>
              <a:rPr lang="en-US" sz="2000" b="1"/>
              <a:t>Kịch bản 4: Đánh giá khả năng tạo biến thể mã độc của các mô hình đã được huấn luyện</a:t>
            </a:r>
            <a:endParaRPr sz="2000" b="1"/>
          </a:p>
          <a:p>
            <a:pPr marL="342891" indent="-317492">
              <a:lnSpc>
                <a:spcPct val="150000"/>
              </a:lnSpc>
              <a:spcBef>
                <a:spcPts val="120"/>
              </a:spcBef>
              <a:buSzPts val="2000"/>
            </a:pPr>
            <a:r>
              <a:rPr lang="en-US" sz="2000" b="1"/>
              <a:t>Mục đích: </a:t>
            </a:r>
            <a:r>
              <a:rPr lang="en-US" sz="2000"/>
              <a:t>đánh giá các biến thể tạo ra bởi mô hình RL từ kịch bản 2 </a:t>
            </a:r>
            <a:endParaRPr sz="2000"/>
          </a:p>
          <a:p>
            <a:pPr marL="342891" indent="-317492">
              <a:lnSpc>
                <a:spcPct val="150000"/>
              </a:lnSpc>
              <a:spcBef>
                <a:spcPts val="120"/>
              </a:spcBef>
              <a:buSzPts val="2000"/>
            </a:pPr>
            <a:r>
              <a:rPr lang="en-US" sz="2000" b="1"/>
              <a:t>Kết quả:</a:t>
            </a:r>
            <a:endParaRPr sz="2000" b="1"/>
          </a:p>
          <a:p>
            <a:pPr marL="342891" indent="-317492">
              <a:lnSpc>
                <a:spcPct val="150000"/>
              </a:lnSpc>
              <a:spcBef>
                <a:spcPts val="120"/>
              </a:spcBef>
              <a:buSzPts val="2000"/>
              <a:buFont typeface="Noto Sans Symbols"/>
              <a:buChar char="❖"/>
            </a:pPr>
            <a:r>
              <a:rPr lang="en-US" sz="2000"/>
              <a:t>Số biến thể vượt qua trong mô hình không có bộ kiểm chứng chức năng:</a:t>
            </a:r>
            <a:endParaRPr sz="2000"/>
          </a:p>
          <a:p>
            <a:pPr marL="342891" indent="-317492">
              <a:lnSpc>
                <a:spcPct val="150000"/>
              </a:lnSpc>
              <a:spcBef>
                <a:spcPts val="120"/>
              </a:spcBef>
              <a:buSzPts val="2000"/>
              <a:buFont typeface="Courier New"/>
              <a:buChar char="o"/>
            </a:pPr>
            <a:r>
              <a:rPr lang="en-US" sz="2000"/>
              <a:t>MalConv: 84/300</a:t>
            </a:r>
            <a:endParaRPr sz="2000"/>
          </a:p>
          <a:p>
            <a:pPr marL="342891" indent="-317492">
              <a:lnSpc>
                <a:spcPct val="150000"/>
              </a:lnSpc>
              <a:spcBef>
                <a:spcPts val="120"/>
              </a:spcBef>
              <a:buSzPts val="2000"/>
              <a:buFont typeface="Courier New"/>
              <a:buChar char="o"/>
            </a:pPr>
            <a:r>
              <a:rPr lang="en-US" sz="2000"/>
              <a:t>Gradient Boostiing: 148/300</a:t>
            </a:r>
            <a:endParaRPr sz="2000"/>
          </a:p>
          <a:p>
            <a:pPr marL="342891" indent="-317492">
              <a:lnSpc>
                <a:spcPct val="150000"/>
              </a:lnSpc>
              <a:spcBef>
                <a:spcPts val="120"/>
              </a:spcBef>
              <a:buSzPts val="2000"/>
              <a:buFont typeface="Noto Sans Symbols"/>
              <a:buChar char="❖"/>
            </a:pPr>
            <a:r>
              <a:rPr lang="en-US" sz="2000"/>
              <a:t>Số biến thể vượt qua trong mô hình có tích hợp bộ kiểm chứng chức năng:</a:t>
            </a:r>
            <a:endParaRPr sz="2000"/>
          </a:p>
          <a:p>
            <a:pPr marL="342891" indent="-317492">
              <a:lnSpc>
                <a:spcPct val="150000"/>
              </a:lnSpc>
              <a:spcBef>
                <a:spcPts val="120"/>
              </a:spcBef>
              <a:buSzPts val="2000"/>
              <a:buFont typeface="Courier New"/>
              <a:buChar char="o"/>
            </a:pPr>
            <a:r>
              <a:rPr lang="en-US" sz="2000"/>
              <a:t>MalConv: 62/300</a:t>
            </a:r>
            <a:endParaRPr sz="2000"/>
          </a:p>
          <a:p>
            <a:pPr marL="342891" indent="-317492">
              <a:lnSpc>
                <a:spcPct val="150000"/>
              </a:lnSpc>
              <a:spcBef>
                <a:spcPts val="120"/>
              </a:spcBef>
              <a:buSzPts val="2000"/>
              <a:buFont typeface="Courier New"/>
              <a:buChar char="o"/>
            </a:pPr>
            <a:r>
              <a:rPr lang="en-US" sz="2000"/>
              <a:t>Gradient Boostiing: 99/300</a:t>
            </a:r>
            <a:endParaRPr sz="2000"/>
          </a:p>
          <a:p>
            <a:pPr marL="342891" indent="-190495">
              <a:lnSpc>
                <a:spcPct val="150000"/>
              </a:lnSpc>
              <a:spcBef>
                <a:spcPts val="120"/>
              </a:spcBef>
              <a:buSzPts val="2400"/>
              <a:buNone/>
            </a:pPr>
            <a:endParaRPr sz="2000"/>
          </a:p>
          <a:p>
            <a:pPr marL="342891" indent="-190495">
              <a:lnSpc>
                <a:spcPct val="150000"/>
              </a:lnSpc>
              <a:spcBef>
                <a:spcPts val="120"/>
              </a:spcBef>
              <a:spcAft>
                <a:spcPts val="60"/>
              </a:spcAft>
              <a:buSzPts val="2400"/>
              <a:buNone/>
            </a:pP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29"/>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pPr>
              <a:buClr>
                <a:srgbClr val="2E75B6"/>
              </a:buClr>
            </a:pPr>
            <a:r>
              <a:rPr lang="en-US">
                <a:solidFill>
                  <a:srgbClr val="2E75B6"/>
                </a:solidFill>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solidFill>
                  <a:srgbClr val="2E75B6"/>
                </a:solidFill>
                <a:latin typeface="Arial"/>
                <a:ea typeface="Arial"/>
                <a:cs typeface="Arial"/>
                <a:sym typeface="Arial"/>
              </a:rPr>
              <a:t> Thực nghiệm​</a:t>
            </a:r>
            <a:endParaRPr>
              <a:solidFill>
                <a:srgbClr val="2E75B6"/>
              </a:solidFill>
              <a:latin typeface="Arial"/>
              <a:ea typeface="Arial"/>
              <a:cs typeface="Arial"/>
              <a:sym typeface="Arial"/>
            </a:endParaRPr>
          </a:p>
        </p:txBody>
      </p:sp>
      <p:sp>
        <p:nvSpPr>
          <p:cNvPr id="339" name="Google Shape;339;p29"/>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32</a:t>
            </a:fld>
            <a:endParaRPr/>
          </a:p>
        </p:txBody>
      </p:sp>
      <p:sp>
        <p:nvSpPr>
          <p:cNvPr id="2" name="Google Shape;333;p28">
            <a:extLst>
              <a:ext uri="{FF2B5EF4-FFF2-40B4-BE49-F238E27FC236}">
                <a16:creationId xmlns:a16="http://schemas.microsoft.com/office/drawing/2014/main" id="{AA5F8590-FAA3-6AE5-E221-F8B1A86B0DB0}"/>
              </a:ext>
            </a:extLst>
          </p:cNvPr>
          <p:cNvSpPr txBox="1">
            <a:spLocks noGrp="1"/>
          </p:cNvSpPr>
          <p:nvPr>
            <p:ph type="body" idx="1"/>
          </p:nvPr>
        </p:nvSpPr>
        <p:spPr>
          <a:xfrm>
            <a:off x="72600" y="910763"/>
            <a:ext cx="8998800" cy="5029800"/>
          </a:xfrm>
          <a:prstGeom prst="rect">
            <a:avLst/>
          </a:prstGeom>
          <a:noFill/>
          <a:ln>
            <a:noFill/>
          </a:ln>
        </p:spPr>
        <p:txBody>
          <a:bodyPr spcFirstLastPara="1" wrap="square" lIns="91425" tIns="45700" rIns="91425" bIns="45700" anchor="t" anchorCtr="0">
            <a:noAutofit/>
          </a:bodyPr>
          <a:lstStyle/>
          <a:p>
            <a:pPr marL="342891" indent="-317492">
              <a:lnSpc>
                <a:spcPct val="150000"/>
              </a:lnSpc>
              <a:spcBef>
                <a:spcPts val="120"/>
              </a:spcBef>
              <a:buSzPts val="2000"/>
              <a:buFont typeface="Courier New"/>
              <a:buChar char="o"/>
            </a:pPr>
            <a:r>
              <a:rPr lang="en-US" sz="2000"/>
              <a:t>Thống kê tỉ lệ các biến thể hoàn chỉnh được tạo ra dựa trên 2 mô hình từ kịch bản 2:</a:t>
            </a:r>
          </a:p>
          <a:p>
            <a:pPr marL="25399" indent="0">
              <a:lnSpc>
                <a:spcPct val="150000"/>
              </a:lnSpc>
              <a:spcBef>
                <a:spcPts val="120"/>
              </a:spcBef>
              <a:buSzPts val="2000"/>
              <a:buNone/>
            </a:pPr>
            <a:r>
              <a:rPr lang="en-US" sz="2000"/>
              <a:t> </a:t>
            </a:r>
            <a:endParaRPr sz="2000"/>
          </a:p>
          <a:p>
            <a:pPr marL="342891" indent="-190495">
              <a:lnSpc>
                <a:spcPct val="150000"/>
              </a:lnSpc>
              <a:spcBef>
                <a:spcPts val="120"/>
              </a:spcBef>
              <a:spcAft>
                <a:spcPts val="60"/>
              </a:spcAft>
              <a:buSzPts val="2400"/>
              <a:buNone/>
            </a:pPr>
            <a:endParaRPr sz="2000"/>
          </a:p>
        </p:txBody>
      </p:sp>
      <p:graphicFrame>
        <p:nvGraphicFramePr>
          <p:cNvPr id="3" name="Table 2">
            <a:extLst>
              <a:ext uri="{FF2B5EF4-FFF2-40B4-BE49-F238E27FC236}">
                <a16:creationId xmlns:a16="http://schemas.microsoft.com/office/drawing/2014/main" id="{201C53BE-FE5D-E638-44DE-22B27459D000}"/>
              </a:ext>
            </a:extLst>
          </p:cNvPr>
          <p:cNvGraphicFramePr>
            <a:graphicFrameLocks noGrp="1"/>
          </p:cNvGraphicFramePr>
          <p:nvPr>
            <p:extLst>
              <p:ext uri="{D42A27DB-BD31-4B8C-83A1-F6EECF244321}">
                <p14:modId xmlns:p14="http://schemas.microsoft.com/office/powerpoint/2010/main" val="1370857958"/>
              </p:ext>
            </p:extLst>
          </p:nvPr>
        </p:nvGraphicFramePr>
        <p:xfrm>
          <a:off x="169947" y="2045927"/>
          <a:ext cx="8901453" cy="2063955"/>
        </p:xfrm>
        <a:graphic>
          <a:graphicData uri="http://schemas.openxmlformats.org/drawingml/2006/table">
            <a:tbl>
              <a:tblPr firstRow="1" bandRow="1">
                <a:tableStyleId>{BF1D8998-530B-4388-9B22-811883E3E9FA}</a:tableStyleId>
              </a:tblPr>
              <a:tblGrid>
                <a:gridCol w="2967151">
                  <a:extLst>
                    <a:ext uri="{9D8B030D-6E8A-4147-A177-3AD203B41FA5}">
                      <a16:colId xmlns:a16="http://schemas.microsoft.com/office/drawing/2014/main" val="2885343551"/>
                    </a:ext>
                  </a:extLst>
                </a:gridCol>
                <a:gridCol w="2967151">
                  <a:extLst>
                    <a:ext uri="{9D8B030D-6E8A-4147-A177-3AD203B41FA5}">
                      <a16:colId xmlns:a16="http://schemas.microsoft.com/office/drawing/2014/main" val="3086972602"/>
                    </a:ext>
                  </a:extLst>
                </a:gridCol>
                <a:gridCol w="2967151">
                  <a:extLst>
                    <a:ext uri="{9D8B030D-6E8A-4147-A177-3AD203B41FA5}">
                      <a16:colId xmlns:a16="http://schemas.microsoft.com/office/drawing/2014/main" val="1580053039"/>
                    </a:ext>
                  </a:extLst>
                </a:gridCol>
              </a:tblGrid>
              <a:tr h="687985">
                <a:tc>
                  <a:txBody>
                    <a:bodyPr/>
                    <a:lstStyle/>
                    <a:p>
                      <a:r>
                        <a:rPr lang="en-US" sz="2000"/>
                        <a:t>Bộ phát hiện mã độc</a:t>
                      </a:r>
                      <a:endParaRPr lang="vi-VN" sz="2000"/>
                    </a:p>
                  </a:txBody>
                  <a:tcPr/>
                </a:tc>
                <a:tc>
                  <a:txBody>
                    <a:bodyPr/>
                    <a:lstStyle/>
                    <a:p>
                      <a:r>
                        <a:rPr lang="en-US" sz="2000"/>
                        <a:t>ER</a:t>
                      </a:r>
                      <a:endParaRPr lang="vi-VN" sz="2000"/>
                    </a:p>
                  </a:txBody>
                  <a:tcPr/>
                </a:tc>
                <a:tc>
                  <a:txBody>
                    <a:bodyPr/>
                    <a:lstStyle/>
                    <a:p>
                      <a:r>
                        <a:rPr lang="en-US" sz="2000"/>
                        <a:t>ERFP</a:t>
                      </a:r>
                      <a:endParaRPr lang="vi-VN" sz="2000"/>
                    </a:p>
                  </a:txBody>
                  <a:tcPr/>
                </a:tc>
                <a:extLst>
                  <a:ext uri="{0D108BD9-81ED-4DB2-BD59-A6C34878D82A}">
                    <a16:rowId xmlns:a16="http://schemas.microsoft.com/office/drawing/2014/main" val="4215167557"/>
                  </a:ext>
                </a:extLst>
              </a:tr>
              <a:tr h="687985">
                <a:tc>
                  <a:txBody>
                    <a:bodyPr/>
                    <a:lstStyle/>
                    <a:p>
                      <a:r>
                        <a:rPr lang="en-US" sz="2000"/>
                        <a:t>MalConv</a:t>
                      </a:r>
                      <a:endParaRPr lang="vi-VN" sz="2000"/>
                    </a:p>
                  </a:txBody>
                  <a:tcPr/>
                </a:tc>
                <a:tc>
                  <a:txBody>
                    <a:bodyPr/>
                    <a:lstStyle/>
                    <a:p>
                      <a:r>
                        <a:rPr lang="en-US" sz="2000"/>
                        <a:t>28%</a:t>
                      </a:r>
                      <a:endParaRPr lang="vi-VN" sz="2000"/>
                    </a:p>
                  </a:txBody>
                  <a:tcPr/>
                </a:tc>
                <a:tc>
                  <a:txBody>
                    <a:bodyPr/>
                    <a:lstStyle/>
                    <a:p>
                      <a:r>
                        <a:rPr lang="en-US" sz="2000"/>
                        <a:t>20.3%</a:t>
                      </a:r>
                      <a:endParaRPr lang="vi-VN" sz="2000"/>
                    </a:p>
                  </a:txBody>
                  <a:tcPr/>
                </a:tc>
                <a:extLst>
                  <a:ext uri="{0D108BD9-81ED-4DB2-BD59-A6C34878D82A}">
                    <a16:rowId xmlns:a16="http://schemas.microsoft.com/office/drawing/2014/main" val="2072579067"/>
                  </a:ext>
                </a:extLst>
              </a:tr>
              <a:tr h="687985">
                <a:tc>
                  <a:txBody>
                    <a:bodyPr/>
                    <a:lstStyle/>
                    <a:p>
                      <a:r>
                        <a:rPr lang="en-US" sz="2000"/>
                        <a:t>Gradient Boosting</a:t>
                      </a:r>
                      <a:endParaRPr lang="vi-VN" sz="2000"/>
                    </a:p>
                  </a:txBody>
                  <a:tcPr/>
                </a:tc>
                <a:tc>
                  <a:txBody>
                    <a:bodyPr/>
                    <a:lstStyle/>
                    <a:p>
                      <a:r>
                        <a:rPr lang="en-US" sz="2000"/>
                        <a:t>49.3%</a:t>
                      </a:r>
                      <a:endParaRPr lang="vi-VN" sz="2000"/>
                    </a:p>
                  </a:txBody>
                  <a:tcPr/>
                </a:tc>
                <a:tc>
                  <a:txBody>
                    <a:bodyPr/>
                    <a:lstStyle/>
                    <a:p>
                      <a:r>
                        <a:rPr lang="en-US" sz="2000"/>
                        <a:t>33%</a:t>
                      </a:r>
                      <a:endParaRPr lang="vi-VN" sz="2000"/>
                    </a:p>
                  </a:txBody>
                  <a:tcPr/>
                </a:tc>
                <a:extLst>
                  <a:ext uri="{0D108BD9-81ED-4DB2-BD59-A6C34878D82A}">
                    <a16:rowId xmlns:a16="http://schemas.microsoft.com/office/drawing/2014/main" val="358982537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ea1387d04c_0_0"/>
          <p:cNvSpPr txBox="1">
            <a:spLocks noGrp="1"/>
          </p:cNvSpPr>
          <p:nvPr>
            <p:ph type="title"/>
          </p:nvPr>
        </p:nvSpPr>
        <p:spPr>
          <a:xfrm>
            <a:off x="169947" y="144644"/>
            <a:ext cx="8214000" cy="510000"/>
          </a:xfrm>
          <a:prstGeom prst="rect">
            <a:avLst/>
          </a:prstGeom>
        </p:spPr>
        <p:txBody>
          <a:bodyPr spcFirstLastPara="1" wrap="square" lIns="91425" tIns="45700" rIns="91425" bIns="45700" anchor="ctr" anchorCtr="0">
            <a:normAutofit/>
          </a:bodyPr>
          <a:lstStyle/>
          <a:p>
            <a:pPr>
              <a:buClr>
                <a:srgbClr val="2E75B6"/>
              </a:buClr>
              <a:buSzPct val="100000"/>
            </a:pPr>
            <a:r>
              <a:rPr lang="en-US">
                <a:solidFill>
                  <a:srgbClr val="2E75B6"/>
                </a:solidFill>
              </a:rPr>
              <a:t>Phần III </a:t>
            </a:r>
            <a:r>
              <a:rPr lang="en-US" sz="2800">
                <a:solidFill>
                  <a:schemeClr val="accent1"/>
                </a:solidFill>
                <a:latin typeface="Calibri"/>
                <a:ea typeface="Calibri"/>
                <a:cs typeface="Calibri"/>
                <a:sym typeface="Calibri"/>
              </a:rPr>
              <a:t>–</a:t>
            </a:r>
            <a:r>
              <a:rPr lang="en-US">
                <a:solidFill>
                  <a:srgbClr val="2E75B6"/>
                </a:solidFill>
              </a:rPr>
              <a:t> Thực nghiệm​</a:t>
            </a:r>
            <a:endParaRPr>
              <a:solidFill>
                <a:srgbClr val="2E75B6"/>
              </a:solidFill>
            </a:endParaRPr>
          </a:p>
          <a:p>
            <a:endParaRPr/>
          </a:p>
        </p:txBody>
      </p:sp>
      <p:sp>
        <p:nvSpPr>
          <p:cNvPr id="347" name="Google Shape;347;g2ea1387d04c_0_0"/>
          <p:cNvSpPr txBox="1">
            <a:spLocks noGrp="1"/>
          </p:cNvSpPr>
          <p:nvPr>
            <p:ph type="body" idx="1"/>
          </p:nvPr>
        </p:nvSpPr>
        <p:spPr>
          <a:xfrm>
            <a:off x="216567" y="1009644"/>
            <a:ext cx="8594700" cy="5290200"/>
          </a:xfrm>
          <a:prstGeom prst="rect">
            <a:avLst/>
          </a:prstGeom>
        </p:spPr>
        <p:txBody>
          <a:bodyPr spcFirstLastPara="1" wrap="square" lIns="91425" tIns="45700" rIns="91425" bIns="45700" anchor="t" anchorCtr="0">
            <a:normAutofit/>
          </a:bodyPr>
          <a:lstStyle/>
          <a:p>
            <a:pPr marL="0" indent="0">
              <a:buNone/>
            </a:pPr>
            <a:r>
              <a:rPr lang="en-US" b="1"/>
              <a:t>Demo tạo biến thể:</a:t>
            </a:r>
            <a:endParaRPr b="1"/>
          </a:p>
          <a:p>
            <a:pPr marL="0" indent="0">
              <a:buNone/>
            </a:pPr>
            <a:endParaRPr/>
          </a:p>
          <a:p>
            <a:pPr marL="0" indent="0">
              <a:buNone/>
            </a:pPr>
            <a:r>
              <a:rPr lang="en-US" u="sng">
                <a:solidFill>
                  <a:schemeClr val="hlink"/>
                </a:solidFill>
                <a:hlinkClick r:id="rId3"/>
              </a:rPr>
              <a:t>https://www.youtube.com/watch?v=1LfqWDT2Nhc</a:t>
            </a:r>
            <a:r>
              <a:rPr lang="en-US"/>
              <a:t> </a:t>
            </a:r>
            <a:endParaRPr/>
          </a:p>
        </p:txBody>
      </p:sp>
      <p:sp>
        <p:nvSpPr>
          <p:cNvPr id="348" name="Google Shape;348;g2ea1387d04c_0_0"/>
          <p:cNvSpPr txBox="1">
            <a:spLocks noGrp="1"/>
          </p:cNvSpPr>
          <p:nvPr>
            <p:ph type="sldNum" idx="12"/>
          </p:nvPr>
        </p:nvSpPr>
        <p:spPr>
          <a:xfrm>
            <a:off x="581307" y="6483871"/>
            <a:ext cx="405300" cy="365100"/>
          </a:xfrm>
          <a:prstGeom prst="rect">
            <a:avLst/>
          </a:prstGeom>
        </p:spPr>
        <p:txBody>
          <a:bodyPr spcFirstLastPara="1" wrap="square" lIns="91425" tIns="45700" rIns="91425" bIns="45700" anchor="ctr" anchorCtr="0">
            <a:noAutofit/>
          </a:bodyPr>
          <a:lstStyle/>
          <a:p>
            <a:fld id="{00000000-1234-1234-1234-123412341234}" type="slidenum">
              <a:rPr lang="en-US"/>
              <a:pPr/>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0"/>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latin typeface="Arial"/>
                <a:ea typeface="Arial"/>
                <a:cs typeface="Arial"/>
                <a:sym typeface="Arial"/>
              </a:rPr>
              <a:t> Thực nghiệm </a:t>
            </a:r>
            <a:endParaRPr b="0">
              <a:latin typeface="Arial"/>
              <a:ea typeface="Arial"/>
              <a:cs typeface="Arial"/>
              <a:sym typeface="Arial"/>
            </a:endParaRPr>
          </a:p>
        </p:txBody>
      </p:sp>
      <p:sp>
        <p:nvSpPr>
          <p:cNvPr id="354" name="Google Shape;354;p30"/>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34</a:t>
            </a:fld>
            <a:endParaRPr/>
          </a:p>
        </p:txBody>
      </p:sp>
      <p:sp>
        <p:nvSpPr>
          <p:cNvPr id="355" name="Google Shape;355;p30"/>
          <p:cNvSpPr txBox="1">
            <a:spLocks noGrp="1"/>
          </p:cNvSpPr>
          <p:nvPr>
            <p:ph type="body" idx="1"/>
          </p:nvPr>
        </p:nvSpPr>
        <p:spPr>
          <a:xfrm>
            <a:off x="216575" y="1009651"/>
            <a:ext cx="8594400" cy="5474100"/>
          </a:xfrm>
          <a:prstGeom prst="rect">
            <a:avLst/>
          </a:prstGeom>
          <a:noFill/>
          <a:ln>
            <a:noFill/>
          </a:ln>
        </p:spPr>
        <p:txBody>
          <a:bodyPr spcFirstLastPara="1" wrap="square" lIns="91425" tIns="45700" rIns="91425" bIns="45700" anchor="t" anchorCtr="0">
            <a:normAutofit lnSpcReduction="10000"/>
          </a:bodyPr>
          <a:lstStyle/>
          <a:p>
            <a:pPr marL="0" indent="0" algn="just">
              <a:lnSpc>
                <a:spcPct val="160000"/>
              </a:lnSpc>
              <a:spcBef>
                <a:spcPts val="60"/>
              </a:spcBef>
              <a:spcAft>
                <a:spcPts val="60"/>
              </a:spcAft>
              <a:buSzPct val="127272"/>
              <a:buNone/>
            </a:pPr>
            <a:r>
              <a:rPr lang="en-US" sz="2200" b="1"/>
              <a:t>Kết luận</a:t>
            </a:r>
            <a:endParaRPr sz="2200" b="1"/>
          </a:p>
          <a:p>
            <a:pPr marL="685783" indent="-443854" algn="just">
              <a:lnSpc>
                <a:spcPct val="160000"/>
              </a:lnSpc>
              <a:spcBef>
                <a:spcPts val="60"/>
              </a:spcBef>
              <a:spcAft>
                <a:spcPts val="60"/>
              </a:spcAft>
              <a:buSzPct val="127272"/>
              <a:buFont typeface="Noto Sans Symbols"/>
              <a:buChar char="❑"/>
            </a:pPr>
            <a:r>
              <a:rPr lang="en-US" sz="2200" b="1"/>
              <a:t>Mô hình RL</a:t>
            </a:r>
            <a:endParaRPr sz="2200" b="1"/>
          </a:p>
          <a:p>
            <a:pPr marL="685783" indent="-443854" algn="just">
              <a:lnSpc>
                <a:spcPct val="160000"/>
              </a:lnSpc>
              <a:spcBef>
                <a:spcPts val="60"/>
              </a:spcBef>
              <a:spcAft>
                <a:spcPts val="60"/>
              </a:spcAft>
              <a:buSzPct val="127272"/>
            </a:pPr>
            <a:r>
              <a:rPr lang="en-US" sz="2200" b="1"/>
              <a:t>Ưu điểm: </a:t>
            </a:r>
            <a:endParaRPr sz="2200" b="1"/>
          </a:p>
          <a:p>
            <a:pPr marL="685783" indent="-443854" algn="just">
              <a:lnSpc>
                <a:spcPct val="160000"/>
              </a:lnSpc>
              <a:spcBef>
                <a:spcPts val="60"/>
              </a:spcBef>
              <a:spcAft>
                <a:spcPts val="60"/>
              </a:spcAft>
              <a:buSzPct val="127272"/>
              <a:buFont typeface="Noto Sans Symbols"/>
              <a:buChar char="❖"/>
            </a:pPr>
            <a:r>
              <a:rPr lang="en-US" sz="2200"/>
              <a:t>Hiệu suất của mô hình khi đánh giá đều khá cao</a:t>
            </a:r>
            <a:endParaRPr sz="2200"/>
          </a:p>
          <a:p>
            <a:pPr marL="685783" indent="-443854" algn="just">
              <a:lnSpc>
                <a:spcPct val="160000"/>
              </a:lnSpc>
              <a:spcBef>
                <a:spcPts val="60"/>
              </a:spcBef>
              <a:spcAft>
                <a:spcPts val="60"/>
              </a:spcAft>
              <a:buSzPct val="127272"/>
              <a:buFont typeface="Noto Sans Symbols"/>
              <a:buChar char="❖"/>
            </a:pPr>
            <a:r>
              <a:rPr lang="en-US" sz="2200"/>
              <a:t>Các biến thể hoạt động tốt đối với bộ phát hiện khác</a:t>
            </a:r>
            <a:endParaRPr sz="2200"/>
          </a:p>
          <a:p>
            <a:pPr marL="685783" indent="-443854" algn="just">
              <a:lnSpc>
                <a:spcPct val="160000"/>
              </a:lnSpc>
              <a:spcBef>
                <a:spcPts val="60"/>
              </a:spcBef>
              <a:spcAft>
                <a:spcPts val="60"/>
              </a:spcAft>
              <a:buSzPct val="127272"/>
            </a:pPr>
            <a:r>
              <a:rPr lang="en-US" sz="2200" b="1"/>
              <a:t>Nhược điểm:</a:t>
            </a:r>
            <a:endParaRPr sz="2200" b="1"/>
          </a:p>
          <a:p>
            <a:pPr marL="685783" indent="-443854" algn="just">
              <a:lnSpc>
                <a:spcPct val="160000"/>
              </a:lnSpc>
              <a:spcBef>
                <a:spcPts val="60"/>
              </a:spcBef>
              <a:spcAft>
                <a:spcPts val="60"/>
              </a:spcAft>
              <a:buSzPct val="127272"/>
              <a:buFont typeface="Noto Sans Symbols"/>
              <a:buChar char="❖"/>
            </a:pPr>
            <a:r>
              <a:rPr lang="en-US" sz="2200"/>
              <a:t>Thời gian huấn luyện cao</a:t>
            </a:r>
            <a:endParaRPr sz="2200"/>
          </a:p>
          <a:p>
            <a:pPr marL="685783" indent="-443854" algn="just">
              <a:lnSpc>
                <a:spcPct val="160000"/>
              </a:lnSpc>
              <a:spcBef>
                <a:spcPts val="60"/>
              </a:spcBef>
              <a:spcAft>
                <a:spcPts val="60"/>
              </a:spcAft>
              <a:buSzPct val="127272"/>
              <a:buFont typeface="Noto Sans Symbols"/>
              <a:buChar char="❖"/>
            </a:pPr>
            <a:r>
              <a:rPr lang="en-US" sz="2200"/>
              <a:t>Một số hành động gây lỗi trong quá trình tạo biến thể với tần suất lớn</a:t>
            </a:r>
            <a:endParaRPr sz="2200"/>
          </a:p>
          <a:p>
            <a:pPr marL="685783" indent="-443854" algn="just">
              <a:lnSpc>
                <a:spcPct val="160000"/>
              </a:lnSpc>
              <a:spcBef>
                <a:spcPts val="60"/>
              </a:spcBef>
              <a:spcAft>
                <a:spcPts val="60"/>
              </a:spcAft>
              <a:buSzPct val="127272"/>
              <a:buFont typeface="Noto Sans Symbols"/>
              <a:buChar char="❖"/>
            </a:pPr>
            <a:r>
              <a:rPr lang="en-US" sz="2200"/>
              <a:t>Số lượng bộ phát hiện mã độc dùng đánh giá chưa đa dạng</a:t>
            </a:r>
            <a:endParaRPr sz="2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1"/>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III </a:t>
            </a:r>
            <a:r>
              <a:rPr lang="en-US" sz="2800">
                <a:solidFill>
                  <a:srgbClr val="4472C4"/>
                </a:solidFill>
                <a:latin typeface="Calibri"/>
                <a:ea typeface="Calibri"/>
                <a:cs typeface="Calibri"/>
                <a:sym typeface="Calibri"/>
              </a:rPr>
              <a:t>–</a:t>
            </a:r>
            <a:r>
              <a:rPr lang="en-US">
                <a:latin typeface="Arial"/>
                <a:ea typeface="Arial"/>
                <a:cs typeface="Arial"/>
                <a:sym typeface="Arial"/>
              </a:rPr>
              <a:t> Thực nghiệm </a:t>
            </a:r>
            <a:endParaRPr b="0">
              <a:latin typeface="Arial"/>
              <a:ea typeface="Arial"/>
              <a:cs typeface="Arial"/>
              <a:sym typeface="Arial"/>
            </a:endParaRPr>
          </a:p>
        </p:txBody>
      </p:sp>
      <p:sp>
        <p:nvSpPr>
          <p:cNvPr id="361" name="Google Shape;361;p31"/>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35</a:t>
            </a:fld>
            <a:endParaRPr/>
          </a:p>
        </p:txBody>
      </p:sp>
      <p:sp>
        <p:nvSpPr>
          <p:cNvPr id="362" name="Google Shape;362;p31"/>
          <p:cNvSpPr txBox="1">
            <a:spLocks noGrp="1"/>
          </p:cNvSpPr>
          <p:nvPr>
            <p:ph type="body" idx="1"/>
          </p:nvPr>
        </p:nvSpPr>
        <p:spPr>
          <a:xfrm>
            <a:off x="216575" y="1009651"/>
            <a:ext cx="8594400" cy="5368800"/>
          </a:xfrm>
          <a:prstGeom prst="rect">
            <a:avLst/>
          </a:prstGeom>
          <a:noFill/>
          <a:ln>
            <a:noFill/>
          </a:ln>
        </p:spPr>
        <p:txBody>
          <a:bodyPr spcFirstLastPara="1" wrap="square" lIns="91425" tIns="45700" rIns="91425" bIns="45700" anchor="t" anchorCtr="0">
            <a:normAutofit/>
          </a:bodyPr>
          <a:lstStyle/>
          <a:p>
            <a:pPr marL="0" indent="0" algn="just">
              <a:lnSpc>
                <a:spcPct val="150000"/>
              </a:lnSpc>
              <a:spcBef>
                <a:spcPts val="60"/>
              </a:spcBef>
              <a:spcAft>
                <a:spcPts val="60"/>
              </a:spcAft>
              <a:buNone/>
            </a:pPr>
            <a:r>
              <a:rPr lang="en-US" sz="2200" b="1"/>
              <a:t>Kết luận</a:t>
            </a:r>
            <a:endParaRPr sz="2200" b="1"/>
          </a:p>
          <a:p>
            <a:pPr marL="685783" indent="-457189" algn="just">
              <a:lnSpc>
                <a:spcPct val="150000"/>
              </a:lnSpc>
              <a:spcBef>
                <a:spcPts val="60"/>
              </a:spcBef>
              <a:spcAft>
                <a:spcPts val="60"/>
              </a:spcAft>
              <a:buFont typeface="Noto Sans Symbols"/>
              <a:buChar char="❑"/>
            </a:pPr>
            <a:r>
              <a:rPr lang="en-US" sz="2200" b="1"/>
              <a:t>Phương pháp so sánh tương đồng nhị phân</a:t>
            </a:r>
            <a:endParaRPr sz="2200" b="1"/>
          </a:p>
          <a:p>
            <a:pPr marL="685783" indent="-457189" algn="just">
              <a:lnSpc>
                <a:spcPct val="150000"/>
              </a:lnSpc>
              <a:spcBef>
                <a:spcPts val="60"/>
              </a:spcBef>
              <a:spcAft>
                <a:spcPts val="60"/>
              </a:spcAft>
            </a:pPr>
            <a:r>
              <a:rPr lang="en-US" sz="2200" b="1"/>
              <a:t>Ưu điểm: </a:t>
            </a:r>
            <a:endParaRPr sz="2200" b="1"/>
          </a:p>
          <a:p>
            <a:pPr marL="685783" indent="-457189" algn="just">
              <a:lnSpc>
                <a:spcPct val="150000"/>
              </a:lnSpc>
              <a:spcBef>
                <a:spcPts val="60"/>
              </a:spcBef>
              <a:spcAft>
                <a:spcPts val="60"/>
              </a:spcAft>
              <a:buFont typeface="Noto Sans Symbols"/>
              <a:buChar char="❖"/>
            </a:pPr>
            <a:r>
              <a:rPr lang="en-US" sz="2200"/>
              <a:t>Thời gian trích xuất vector giảm đi đáng kể</a:t>
            </a:r>
            <a:endParaRPr sz="2200"/>
          </a:p>
          <a:p>
            <a:pPr marL="685783" indent="-457189" algn="just">
              <a:lnSpc>
                <a:spcPct val="150000"/>
              </a:lnSpc>
              <a:spcBef>
                <a:spcPts val="60"/>
              </a:spcBef>
              <a:spcAft>
                <a:spcPts val="60"/>
              </a:spcAft>
              <a:buFont typeface="Noto Sans Symbols"/>
              <a:buChar char="❖"/>
            </a:pPr>
            <a:r>
              <a:rPr lang="en-US" sz="2200"/>
              <a:t>Hiệu suất cao của mô hình CNN chứng minh đang là mô hình phù hợp để đánh giá độ tương đồng nhị phân</a:t>
            </a:r>
            <a:endParaRPr sz="2200"/>
          </a:p>
          <a:p>
            <a:pPr marL="685783" indent="-457189" algn="just">
              <a:lnSpc>
                <a:spcPct val="150000"/>
              </a:lnSpc>
              <a:spcBef>
                <a:spcPts val="60"/>
              </a:spcBef>
              <a:spcAft>
                <a:spcPts val="60"/>
              </a:spcAft>
            </a:pPr>
            <a:r>
              <a:rPr lang="en-US" sz="2200" b="1"/>
              <a:t>Nhược điểm:</a:t>
            </a:r>
            <a:endParaRPr sz="2200" b="1"/>
          </a:p>
          <a:p>
            <a:pPr marL="685783" indent="-457189" algn="just">
              <a:lnSpc>
                <a:spcPct val="150000"/>
              </a:lnSpc>
              <a:spcBef>
                <a:spcPts val="60"/>
              </a:spcBef>
              <a:spcAft>
                <a:spcPts val="60"/>
              </a:spcAft>
              <a:buFont typeface="Noto Sans Symbols"/>
              <a:buChar char="❖"/>
            </a:pPr>
            <a:r>
              <a:rPr lang="en-US" sz="2200"/>
              <a:t>Thời gian xử lí dữ liệu cao</a:t>
            </a:r>
            <a:endParaRPr sz="2200"/>
          </a:p>
          <a:p>
            <a:pPr marL="685783" indent="-457189" algn="just">
              <a:lnSpc>
                <a:spcPct val="150000"/>
              </a:lnSpc>
              <a:spcBef>
                <a:spcPts val="60"/>
              </a:spcBef>
              <a:spcAft>
                <a:spcPts val="60"/>
              </a:spcAft>
              <a:buFont typeface="Noto Sans Symbols"/>
              <a:buChar char="❖"/>
            </a:pPr>
            <a:r>
              <a:rPr lang="en-US" sz="2200"/>
              <a:t>Không đảm bảo loại dữ liệu ảnh được dùng có thể phù hợp với mô hình khác </a:t>
            </a:r>
            <a:endParaRPr sz="2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t>Nội dung báo cáo</a:t>
            </a:r>
            <a:endParaRPr/>
          </a:p>
        </p:txBody>
      </p:sp>
      <p:sp>
        <p:nvSpPr>
          <p:cNvPr id="368" name="Google Shape;368;p32"/>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292727" indent="-292727">
              <a:spcBef>
                <a:spcPts val="0"/>
              </a:spcBef>
              <a:buSzPts val="2900"/>
            </a:pPr>
            <a:r>
              <a:rPr lang="en-US" sz="2900" b="1"/>
              <a:t>Phần I: Giới thiệu tổng quan</a:t>
            </a:r>
            <a:endParaRPr sz="2900" b="1"/>
          </a:p>
          <a:p>
            <a:pPr marL="292727" indent="-292727">
              <a:spcBef>
                <a:spcPts val="2700"/>
              </a:spcBef>
              <a:buSzPts val="2900"/>
            </a:pPr>
            <a:r>
              <a:rPr lang="en-US" sz="2900" b="1"/>
              <a:t>Phần II: Phương pháp thiết kế</a:t>
            </a:r>
            <a:endParaRPr sz="2900" b="1"/>
          </a:p>
          <a:p>
            <a:pPr marL="292727" indent="-292727">
              <a:spcBef>
                <a:spcPts val="2700"/>
              </a:spcBef>
              <a:buSzPts val="2900"/>
            </a:pPr>
            <a:r>
              <a:rPr lang="en-US" sz="2900" b="1"/>
              <a:t>Phần III: Thực nghiệm </a:t>
            </a:r>
            <a:endParaRPr sz="2900" b="1"/>
          </a:p>
          <a:p>
            <a:pPr marL="292727" indent="-292727">
              <a:spcBef>
                <a:spcPts val="2700"/>
              </a:spcBef>
              <a:buClr>
                <a:srgbClr val="FF0000"/>
              </a:buClr>
              <a:buSzPts val="2900"/>
            </a:pPr>
            <a:r>
              <a:rPr lang="en-US" sz="2900" b="1">
                <a:solidFill>
                  <a:srgbClr val="FF0000"/>
                </a:solidFill>
              </a:rPr>
              <a:t>Phần IV: Tổng kết</a:t>
            </a:r>
            <a:endParaRPr sz="2900" b="1">
              <a:solidFill>
                <a:srgbClr val="FF0000"/>
              </a:solidFill>
            </a:endParaRPr>
          </a:p>
          <a:p>
            <a:pPr marL="228594" indent="-44450">
              <a:buSzPts val="2900"/>
              <a:buNone/>
            </a:pPr>
            <a:endParaRPr sz="2900"/>
          </a:p>
        </p:txBody>
      </p:sp>
      <p:sp>
        <p:nvSpPr>
          <p:cNvPr id="369" name="Google Shape;369;p32"/>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IV </a:t>
            </a:r>
            <a:r>
              <a:rPr lang="en-US" sz="2800">
                <a:solidFill>
                  <a:schemeClr val="accent1"/>
                </a:solidFill>
                <a:latin typeface="Calibri"/>
                <a:ea typeface="Calibri"/>
                <a:cs typeface="Calibri"/>
                <a:sym typeface="Calibri"/>
              </a:rPr>
              <a:t>–</a:t>
            </a:r>
            <a:r>
              <a:rPr lang="en-US">
                <a:latin typeface="Arial"/>
                <a:ea typeface="Arial"/>
                <a:cs typeface="Arial"/>
                <a:sym typeface="Arial"/>
              </a:rPr>
              <a:t> Tổng kết</a:t>
            </a:r>
            <a:endParaRPr>
              <a:latin typeface="Arial"/>
              <a:ea typeface="Arial"/>
              <a:cs typeface="Arial"/>
              <a:sym typeface="Arial"/>
            </a:endParaRPr>
          </a:p>
        </p:txBody>
      </p:sp>
      <p:sp>
        <p:nvSpPr>
          <p:cNvPr id="375" name="Google Shape;375;p33"/>
          <p:cNvSpPr txBox="1">
            <a:spLocks noGrp="1"/>
          </p:cNvSpPr>
          <p:nvPr>
            <p:ph type="body" idx="1"/>
          </p:nvPr>
        </p:nvSpPr>
        <p:spPr>
          <a:xfrm>
            <a:off x="275949" y="1187780"/>
            <a:ext cx="8594557" cy="5290319"/>
          </a:xfrm>
          <a:prstGeom prst="rect">
            <a:avLst/>
          </a:prstGeom>
          <a:noFill/>
          <a:ln>
            <a:noFill/>
          </a:ln>
        </p:spPr>
        <p:txBody>
          <a:bodyPr spcFirstLastPara="1" wrap="square" lIns="91425" tIns="45700" rIns="91425" bIns="45700" anchor="t" anchorCtr="0">
            <a:normAutofit/>
          </a:bodyPr>
          <a:lstStyle/>
          <a:p>
            <a:pPr marL="0" indent="0" algn="just">
              <a:lnSpc>
                <a:spcPct val="150000"/>
              </a:lnSpc>
              <a:spcBef>
                <a:spcPts val="60"/>
              </a:spcBef>
              <a:spcAft>
                <a:spcPts val="60"/>
              </a:spcAft>
              <a:buNone/>
            </a:pPr>
            <a:r>
              <a:rPr lang="en-US" b="1">
                <a:latin typeface="Arial"/>
                <a:ea typeface="Arial"/>
                <a:cs typeface="Arial"/>
                <a:sym typeface="Arial"/>
              </a:rPr>
              <a:t>Kết quả đạt được</a:t>
            </a:r>
            <a:endParaRPr b="1"/>
          </a:p>
          <a:p>
            <a:pPr marL="228594" indent="-228594" algn="just">
              <a:lnSpc>
                <a:spcPct val="150000"/>
              </a:lnSpc>
              <a:spcBef>
                <a:spcPts val="60"/>
              </a:spcBef>
              <a:spcAft>
                <a:spcPts val="60"/>
              </a:spcAft>
            </a:pPr>
            <a:r>
              <a:rPr lang="en-US"/>
              <a:t>Tối ưu thành công phương pháp trích xuất vector</a:t>
            </a:r>
            <a:endParaRPr b="1">
              <a:latin typeface="Arial"/>
              <a:ea typeface="Arial"/>
              <a:cs typeface="Arial"/>
              <a:sym typeface="Arial"/>
            </a:endParaRPr>
          </a:p>
          <a:p>
            <a:pPr marL="228594" indent="-228594" algn="just">
              <a:lnSpc>
                <a:spcPct val="150000"/>
              </a:lnSpc>
              <a:spcBef>
                <a:spcPts val="60"/>
              </a:spcBef>
              <a:spcAft>
                <a:spcPts val="60"/>
              </a:spcAft>
            </a:pPr>
            <a:r>
              <a:rPr lang="en-US"/>
              <a:t>CNN cho hiệu suất cao </a:t>
            </a:r>
            <a:endParaRPr/>
          </a:p>
          <a:p>
            <a:pPr marL="228594" indent="-228594" algn="just">
              <a:lnSpc>
                <a:spcPct val="150000"/>
              </a:lnSpc>
              <a:spcBef>
                <a:spcPts val="60"/>
              </a:spcBef>
              <a:spcAft>
                <a:spcPts val="60"/>
              </a:spcAft>
            </a:pPr>
            <a:r>
              <a:rPr lang="en-US"/>
              <a:t>Mô hình RL cho hiệu suất khá cao trong việc tạo ra các biến thể hoàn chỉnh</a:t>
            </a:r>
            <a:endParaRPr/>
          </a:p>
          <a:p>
            <a:pPr marL="228594" indent="-228594" algn="just">
              <a:lnSpc>
                <a:spcPct val="150000"/>
              </a:lnSpc>
              <a:spcBef>
                <a:spcPts val="60"/>
              </a:spcBef>
              <a:spcAft>
                <a:spcPts val="60"/>
              </a:spcAft>
            </a:pPr>
            <a:r>
              <a:rPr lang="en-US"/>
              <a:t>Các biến thể tạo ra cho hiệu suất tốt trong việc đánh lừa bộ phát hiện khác</a:t>
            </a:r>
            <a:endParaRPr/>
          </a:p>
          <a:p>
            <a:pPr marL="228594" indent="-50799" algn="just">
              <a:lnSpc>
                <a:spcPct val="150000"/>
              </a:lnSpc>
              <a:spcBef>
                <a:spcPts val="60"/>
              </a:spcBef>
              <a:spcAft>
                <a:spcPts val="60"/>
              </a:spcAft>
              <a:buNone/>
            </a:pPr>
            <a:endParaRPr/>
          </a:p>
          <a:p>
            <a:pPr marL="0" indent="0" algn="just">
              <a:lnSpc>
                <a:spcPct val="150000"/>
              </a:lnSpc>
              <a:spcBef>
                <a:spcPts val="60"/>
              </a:spcBef>
              <a:spcAft>
                <a:spcPts val="60"/>
              </a:spcAft>
              <a:buNone/>
            </a:pPr>
            <a:endParaRPr/>
          </a:p>
        </p:txBody>
      </p:sp>
      <p:sp>
        <p:nvSpPr>
          <p:cNvPr id="376" name="Google Shape;376;p33"/>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4"/>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IV </a:t>
            </a:r>
            <a:r>
              <a:rPr lang="en-US" sz="2800">
                <a:solidFill>
                  <a:schemeClr val="accent1"/>
                </a:solidFill>
                <a:latin typeface="Calibri"/>
                <a:ea typeface="Calibri"/>
                <a:cs typeface="Calibri"/>
                <a:sym typeface="Calibri"/>
              </a:rPr>
              <a:t>–</a:t>
            </a:r>
            <a:r>
              <a:rPr lang="en-US">
                <a:latin typeface="Arial"/>
                <a:ea typeface="Arial"/>
                <a:cs typeface="Arial"/>
                <a:sym typeface="Arial"/>
              </a:rPr>
              <a:t> Tổng kết</a:t>
            </a:r>
            <a:endParaRPr>
              <a:latin typeface="Arial"/>
              <a:ea typeface="Arial"/>
              <a:cs typeface="Arial"/>
              <a:sym typeface="Arial"/>
            </a:endParaRPr>
          </a:p>
        </p:txBody>
      </p:sp>
      <p:sp>
        <p:nvSpPr>
          <p:cNvPr id="382" name="Google Shape;382;p34"/>
          <p:cNvSpPr txBox="1">
            <a:spLocks noGrp="1"/>
          </p:cNvSpPr>
          <p:nvPr>
            <p:ph type="body" idx="1"/>
          </p:nvPr>
        </p:nvSpPr>
        <p:spPr>
          <a:xfrm>
            <a:off x="275949" y="1187780"/>
            <a:ext cx="8594557" cy="5290319"/>
          </a:xfrm>
          <a:prstGeom prst="rect">
            <a:avLst/>
          </a:prstGeom>
          <a:noFill/>
          <a:ln>
            <a:noFill/>
          </a:ln>
        </p:spPr>
        <p:txBody>
          <a:bodyPr spcFirstLastPara="1" wrap="square" lIns="91425" tIns="45700" rIns="91425" bIns="45700" anchor="t" anchorCtr="0">
            <a:normAutofit fontScale="85000" lnSpcReduction="10000"/>
          </a:bodyPr>
          <a:lstStyle/>
          <a:p>
            <a:pPr marL="0" indent="0" algn="just">
              <a:lnSpc>
                <a:spcPct val="160000"/>
              </a:lnSpc>
              <a:spcBef>
                <a:spcPts val="60"/>
              </a:spcBef>
              <a:spcAft>
                <a:spcPts val="60"/>
              </a:spcAft>
              <a:buNone/>
            </a:pPr>
            <a:r>
              <a:rPr lang="en-US" b="1">
                <a:latin typeface="Arial"/>
                <a:ea typeface="Arial"/>
                <a:cs typeface="Arial"/>
                <a:sym typeface="Arial"/>
              </a:rPr>
              <a:t>Hướng </a:t>
            </a:r>
            <a:r>
              <a:rPr lang="en-US" b="1" err="1">
                <a:latin typeface="Arial"/>
                <a:ea typeface="Arial"/>
                <a:cs typeface="Arial"/>
                <a:sym typeface="Arial"/>
              </a:rPr>
              <a:t>phát</a:t>
            </a:r>
            <a:r>
              <a:rPr lang="en-US" b="1">
                <a:latin typeface="Arial"/>
                <a:ea typeface="Arial"/>
                <a:cs typeface="Arial"/>
                <a:sym typeface="Arial"/>
              </a:rPr>
              <a:t> </a:t>
            </a:r>
            <a:r>
              <a:rPr lang="en-US" b="1" err="1">
                <a:latin typeface="Arial"/>
                <a:ea typeface="Arial"/>
                <a:cs typeface="Arial"/>
                <a:sym typeface="Arial"/>
              </a:rPr>
              <a:t>triển</a:t>
            </a:r>
            <a:endParaRPr b="1" err="1">
              <a:latin typeface="Arial"/>
              <a:ea typeface="Arial"/>
              <a:cs typeface="Arial"/>
              <a:sym typeface="Arial"/>
            </a:endParaRPr>
          </a:p>
          <a:p>
            <a:pPr marL="227965" indent="-227965" algn="just">
              <a:lnSpc>
                <a:spcPct val="160000"/>
              </a:lnSpc>
              <a:spcBef>
                <a:spcPts val="60"/>
              </a:spcBef>
              <a:spcAft>
                <a:spcPts val="60"/>
              </a:spcAft>
            </a:pPr>
            <a:r>
              <a:rPr lang="en-US"/>
              <a:t>Giữ nguyên </a:t>
            </a:r>
            <a:r>
              <a:rPr lang="en-US" err="1"/>
              <a:t>các</a:t>
            </a:r>
            <a:r>
              <a:rPr lang="en-US"/>
              <a:t> </a:t>
            </a:r>
            <a:r>
              <a:rPr lang="en-US" err="1"/>
              <a:t>bước</a:t>
            </a:r>
            <a:r>
              <a:rPr lang="en-US"/>
              <a:t> </a:t>
            </a:r>
            <a:r>
              <a:rPr lang="en-US" err="1"/>
              <a:t>trong</a:t>
            </a:r>
            <a:r>
              <a:rPr lang="en-US"/>
              <a:t> </a:t>
            </a:r>
            <a:r>
              <a:rPr lang="en-US" err="1"/>
              <a:t>phương</a:t>
            </a:r>
            <a:r>
              <a:rPr lang="en-US"/>
              <a:t> </a:t>
            </a:r>
            <a:r>
              <a:rPr lang="en-US" err="1"/>
              <a:t>pháp</a:t>
            </a:r>
            <a:r>
              <a:rPr lang="en-US"/>
              <a:t> </a:t>
            </a:r>
            <a:r>
              <a:rPr lang="en-US" err="1"/>
              <a:t>gốc</a:t>
            </a:r>
            <a:r>
              <a:rPr lang="en-US"/>
              <a:t> </a:t>
            </a:r>
            <a:r>
              <a:rPr lang="en-US" err="1"/>
              <a:t>của</a:t>
            </a:r>
            <a:r>
              <a:rPr lang="en-US"/>
              <a:t> Prov2vex, </a:t>
            </a:r>
            <a:r>
              <a:rPr lang="en-US" err="1"/>
              <a:t>đồng</a:t>
            </a:r>
            <a:r>
              <a:rPr lang="en-US"/>
              <a:t> </a:t>
            </a:r>
            <a:r>
              <a:rPr lang="en-US" err="1"/>
              <a:t>thời</a:t>
            </a:r>
            <a:r>
              <a:rPr lang="en-US"/>
              <a:t> </a:t>
            </a:r>
            <a:r>
              <a:rPr lang="en-US" err="1"/>
              <a:t>tối</a:t>
            </a:r>
            <a:r>
              <a:rPr lang="en-US"/>
              <a:t> </a:t>
            </a:r>
            <a:r>
              <a:rPr lang="en-US" err="1"/>
              <a:t>ưu</a:t>
            </a:r>
            <a:r>
              <a:rPr lang="en-US"/>
              <a:t> </a:t>
            </a:r>
            <a:r>
              <a:rPr lang="en-US" err="1"/>
              <a:t>thời</a:t>
            </a:r>
            <a:r>
              <a:rPr lang="en-US"/>
              <a:t> </a:t>
            </a:r>
            <a:r>
              <a:rPr lang="en-US" err="1"/>
              <a:t>gian</a:t>
            </a:r>
            <a:r>
              <a:rPr lang="en-US"/>
              <a:t> </a:t>
            </a:r>
            <a:r>
              <a:rPr lang="en-US" err="1"/>
              <a:t>chạy</a:t>
            </a:r>
            <a:endParaRPr err="1"/>
          </a:p>
          <a:p>
            <a:pPr marL="227965" indent="-227965" algn="just">
              <a:lnSpc>
                <a:spcPct val="160000"/>
              </a:lnSpc>
              <a:spcBef>
                <a:spcPts val="60"/>
              </a:spcBef>
              <a:spcAft>
                <a:spcPts val="60"/>
              </a:spcAft>
            </a:pPr>
            <a:r>
              <a:rPr lang="en-US" err="1"/>
              <a:t>Sử</a:t>
            </a:r>
            <a:r>
              <a:rPr lang="en-US"/>
              <a:t> </a:t>
            </a:r>
            <a:r>
              <a:rPr lang="en-US" err="1"/>
              <a:t>dụng</a:t>
            </a:r>
            <a:r>
              <a:rPr lang="en-US"/>
              <a:t> SNN </a:t>
            </a:r>
            <a:r>
              <a:rPr lang="en-US" err="1"/>
              <a:t>thay</a:t>
            </a:r>
            <a:r>
              <a:rPr lang="en-US"/>
              <a:t> </a:t>
            </a:r>
            <a:r>
              <a:rPr lang="en-US" err="1"/>
              <a:t>cho</a:t>
            </a:r>
            <a:r>
              <a:rPr lang="en-US"/>
              <a:t> CNN</a:t>
            </a:r>
            <a:endParaRPr/>
          </a:p>
          <a:p>
            <a:pPr marL="227965" indent="-227965" algn="just">
              <a:lnSpc>
                <a:spcPct val="160000"/>
              </a:lnSpc>
              <a:spcBef>
                <a:spcPts val="60"/>
              </a:spcBef>
              <a:spcAft>
                <a:spcPts val="60"/>
              </a:spcAft>
            </a:pPr>
            <a:r>
              <a:rPr lang="en-US" err="1"/>
              <a:t>Mở</a:t>
            </a:r>
            <a:r>
              <a:rPr lang="en-US"/>
              <a:t> </a:t>
            </a:r>
            <a:r>
              <a:rPr lang="en-US" err="1"/>
              <a:t>rộng</a:t>
            </a:r>
            <a:r>
              <a:rPr lang="en-US"/>
              <a:t> </a:t>
            </a:r>
            <a:r>
              <a:rPr lang="en-US" err="1"/>
              <a:t>không</a:t>
            </a:r>
            <a:r>
              <a:rPr lang="en-US"/>
              <a:t> </a:t>
            </a:r>
            <a:r>
              <a:rPr lang="en-US" err="1"/>
              <a:t>gian</a:t>
            </a:r>
            <a:r>
              <a:rPr lang="en-US"/>
              <a:t> </a:t>
            </a:r>
            <a:r>
              <a:rPr lang="en-US" err="1"/>
              <a:t>hành</a:t>
            </a:r>
            <a:r>
              <a:rPr lang="en-US"/>
              <a:t> </a:t>
            </a:r>
            <a:r>
              <a:rPr lang="en-US" err="1"/>
              <a:t>động</a:t>
            </a:r>
            <a:endParaRPr err="1"/>
          </a:p>
          <a:p>
            <a:pPr marL="227965" indent="-227965" algn="just">
              <a:lnSpc>
                <a:spcPct val="160000"/>
              </a:lnSpc>
              <a:spcBef>
                <a:spcPts val="60"/>
              </a:spcBef>
              <a:spcAft>
                <a:spcPts val="60"/>
              </a:spcAft>
            </a:pPr>
            <a:r>
              <a:rPr lang="en-US" err="1"/>
              <a:t>Đa</a:t>
            </a:r>
            <a:r>
              <a:rPr lang="en-US"/>
              <a:t> </a:t>
            </a:r>
            <a:r>
              <a:rPr lang="en-US" err="1"/>
              <a:t>dạng</a:t>
            </a:r>
            <a:r>
              <a:rPr lang="en-US"/>
              <a:t> </a:t>
            </a:r>
            <a:r>
              <a:rPr lang="en-US" err="1"/>
              <a:t>bộ</a:t>
            </a:r>
            <a:r>
              <a:rPr lang="en-US"/>
              <a:t> </a:t>
            </a:r>
            <a:r>
              <a:rPr lang="en-US" err="1"/>
              <a:t>phát</a:t>
            </a:r>
            <a:r>
              <a:rPr lang="en-US"/>
              <a:t> </a:t>
            </a:r>
            <a:r>
              <a:rPr lang="en-US" err="1"/>
              <a:t>hiện</a:t>
            </a:r>
            <a:r>
              <a:rPr lang="en-US"/>
              <a:t> </a:t>
            </a:r>
            <a:r>
              <a:rPr lang="en-US" err="1"/>
              <a:t>mã</a:t>
            </a:r>
            <a:r>
              <a:rPr lang="en-US"/>
              <a:t> </a:t>
            </a:r>
            <a:r>
              <a:rPr lang="en-US" err="1"/>
              <a:t>độc</a:t>
            </a:r>
            <a:r>
              <a:rPr lang="en-US"/>
              <a:t> </a:t>
            </a:r>
            <a:r>
              <a:rPr lang="en-US" err="1"/>
              <a:t>trong</a:t>
            </a:r>
            <a:r>
              <a:rPr lang="en-US"/>
              <a:t> </a:t>
            </a:r>
            <a:r>
              <a:rPr lang="en-US" err="1"/>
              <a:t>quá</a:t>
            </a:r>
            <a:r>
              <a:rPr lang="en-US"/>
              <a:t> </a:t>
            </a:r>
            <a:r>
              <a:rPr lang="en-US" err="1"/>
              <a:t>trình</a:t>
            </a:r>
            <a:r>
              <a:rPr lang="en-US"/>
              <a:t> </a:t>
            </a:r>
            <a:r>
              <a:rPr lang="en-US" err="1"/>
              <a:t>huấn</a:t>
            </a:r>
            <a:r>
              <a:rPr lang="en-US"/>
              <a:t> </a:t>
            </a:r>
            <a:r>
              <a:rPr lang="en-US" err="1"/>
              <a:t>luyện</a:t>
            </a:r>
            <a:endParaRPr err="1"/>
          </a:p>
          <a:p>
            <a:pPr marL="227965" indent="-227965" algn="just">
              <a:lnSpc>
                <a:spcPct val="160000"/>
              </a:lnSpc>
              <a:spcBef>
                <a:spcPts val="60"/>
              </a:spcBef>
              <a:spcAft>
                <a:spcPts val="60"/>
              </a:spcAft>
            </a:pPr>
            <a:r>
              <a:rPr lang="en-US" err="1"/>
              <a:t>Mở</a:t>
            </a:r>
            <a:r>
              <a:rPr lang="en-US"/>
              <a:t> </a:t>
            </a:r>
            <a:r>
              <a:rPr lang="en-US" err="1"/>
              <a:t>rộng</a:t>
            </a:r>
            <a:r>
              <a:rPr lang="en-US"/>
              <a:t> </a:t>
            </a:r>
            <a:r>
              <a:rPr lang="en-US" err="1"/>
              <a:t>loại</a:t>
            </a:r>
            <a:r>
              <a:rPr lang="en-US"/>
              <a:t> </a:t>
            </a:r>
            <a:r>
              <a:rPr lang="en-US" err="1"/>
              <a:t>tập</a:t>
            </a:r>
            <a:r>
              <a:rPr lang="en-US"/>
              <a:t> tin </a:t>
            </a:r>
            <a:r>
              <a:rPr lang="en-US" err="1"/>
              <a:t>cần</a:t>
            </a:r>
            <a:r>
              <a:rPr lang="en-US"/>
              <a:t> </a:t>
            </a:r>
            <a:r>
              <a:rPr lang="en-US" err="1"/>
              <a:t>tạo</a:t>
            </a:r>
            <a:r>
              <a:rPr lang="en-US"/>
              <a:t> </a:t>
            </a:r>
            <a:r>
              <a:rPr lang="en-US" err="1"/>
              <a:t>biến</a:t>
            </a:r>
            <a:r>
              <a:rPr lang="en-US"/>
              <a:t> </a:t>
            </a:r>
            <a:r>
              <a:rPr lang="en-US" err="1"/>
              <a:t>thể</a:t>
            </a:r>
            <a:endParaRPr err="1"/>
          </a:p>
          <a:p>
            <a:pPr marL="227965" indent="-227965" algn="just">
              <a:lnSpc>
                <a:spcPct val="160000"/>
              </a:lnSpc>
              <a:spcBef>
                <a:spcPts val="60"/>
              </a:spcBef>
              <a:spcAft>
                <a:spcPts val="60"/>
              </a:spcAft>
            </a:pPr>
            <a:r>
              <a:rPr lang="en-US" err="1"/>
              <a:t>Tích</a:t>
            </a:r>
            <a:r>
              <a:rPr lang="en-US"/>
              <a:t> </a:t>
            </a:r>
            <a:r>
              <a:rPr lang="en-US" err="1"/>
              <a:t>hợp</a:t>
            </a:r>
            <a:r>
              <a:rPr lang="en-US"/>
              <a:t> </a:t>
            </a:r>
            <a:r>
              <a:rPr lang="en-US" err="1"/>
              <a:t>thêm</a:t>
            </a:r>
            <a:r>
              <a:rPr lang="en-US"/>
              <a:t> </a:t>
            </a:r>
            <a:r>
              <a:rPr lang="en-US" err="1"/>
              <a:t>phương</a:t>
            </a:r>
            <a:r>
              <a:rPr lang="en-US"/>
              <a:t> </a:t>
            </a:r>
            <a:r>
              <a:rPr lang="en-US" err="1"/>
              <a:t>pháp</a:t>
            </a:r>
            <a:r>
              <a:rPr lang="en-US"/>
              <a:t> </a:t>
            </a:r>
            <a:r>
              <a:rPr lang="en-US" err="1"/>
              <a:t>kiểm</a:t>
            </a:r>
            <a:r>
              <a:rPr lang="en-US"/>
              <a:t> </a:t>
            </a:r>
            <a:r>
              <a:rPr lang="en-US" err="1"/>
              <a:t>chứng</a:t>
            </a:r>
            <a:r>
              <a:rPr lang="en-US"/>
              <a:t> </a:t>
            </a:r>
            <a:r>
              <a:rPr lang="en-US" err="1"/>
              <a:t>chức</a:t>
            </a:r>
            <a:r>
              <a:rPr lang="en-US"/>
              <a:t> </a:t>
            </a:r>
            <a:r>
              <a:rPr lang="en-US" err="1"/>
              <a:t>năng</a:t>
            </a:r>
            <a:r>
              <a:rPr lang="en-US"/>
              <a:t> </a:t>
            </a:r>
            <a:r>
              <a:rPr lang="en-US" err="1"/>
              <a:t>bằng</a:t>
            </a:r>
            <a:r>
              <a:rPr lang="en-US"/>
              <a:t> Cuckoo</a:t>
            </a:r>
            <a:endParaRPr/>
          </a:p>
          <a:p>
            <a:pPr marL="227965" indent="-50165" algn="just">
              <a:lnSpc>
                <a:spcPct val="160000"/>
              </a:lnSpc>
              <a:spcBef>
                <a:spcPts val="60"/>
              </a:spcBef>
              <a:spcAft>
                <a:spcPts val="60"/>
              </a:spcAft>
              <a:buNone/>
            </a:pPr>
            <a:endParaRPr/>
          </a:p>
          <a:p>
            <a:pPr marL="0" indent="0" algn="just">
              <a:lnSpc>
                <a:spcPct val="160000"/>
              </a:lnSpc>
              <a:spcBef>
                <a:spcPts val="60"/>
              </a:spcBef>
              <a:spcAft>
                <a:spcPts val="60"/>
              </a:spcAft>
              <a:buNone/>
            </a:pPr>
            <a:endParaRPr/>
          </a:p>
        </p:txBody>
      </p:sp>
      <p:sp>
        <p:nvSpPr>
          <p:cNvPr id="383" name="Google Shape;383;p34"/>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8"/>
          <p:cNvSpPr txBox="1">
            <a:spLocks noGrp="1"/>
          </p:cNvSpPr>
          <p:nvPr>
            <p:ph type="ctrTitle"/>
          </p:nvPr>
        </p:nvSpPr>
        <p:spPr>
          <a:xfrm>
            <a:off x="2535387" y="4811457"/>
            <a:ext cx="4073235" cy="812801"/>
          </a:xfrm>
          <a:prstGeom prst="rect">
            <a:avLst/>
          </a:prstGeom>
          <a:solidFill>
            <a:schemeClr val="dk1">
              <a:alpha val="49411"/>
            </a:schemeClr>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rmAutofit/>
          </a:bodyPr>
          <a:lstStyle/>
          <a:p>
            <a:pPr>
              <a:buClr>
                <a:schemeClr val="lt1"/>
              </a:buClr>
              <a:buSzPts val="4600"/>
            </a:pPr>
            <a:r>
              <a:rPr lang="en-US" sz="4600" b="1">
                <a:solidFill>
                  <a:schemeClr val="lt1"/>
                </a:solidFill>
                <a:latin typeface="Calibri"/>
                <a:ea typeface="Calibri"/>
                <a:cs typeface="Calibri"/>
                <a:sym typeface="Calibri"/>
              </a:rPr>
              <a:t>Xin cảm ơn.</a:t>
            </a:r>
            <a:endParaRPr sz="4600" b="1">
              <a:solidFill>
                <a:schemeClr val="lt1"/>
              </a:solidFill>
            </a:endParaRPr>
          </a:p>
        </p:txBody>
      </p:sp>
      <p:cxnSp>
        <p:nvCxnSpPr>
          <p:cNvPr id="413" name="Google Shape;413;p38"/>
          <p:cNvCxnSpPr/>
          <p:nvPr/>
        </p:nvCxnSpPr>
        <p:spPr>
          <a:xfrm rot="10800000">
            <a:off x="955040" y="4135126"/>
            <a:ext cx="0" cy="1767"/>
          </a:xfrm>
          <a:prstGeom prst="straightConnector1">
            <a:avLst/>
          </a:prstGeom>
          <a:noFill/>
          <a:ln w="9525" cap="flat" cmpd="sng">
            <a:solidFill>
              <a:schemeClr val="accent1"/>
            </a:solidFill>
            <a:prstDash val="solid"/>
            <a:miter lim="800000"/>
            <a:headEnd type="none" w="sm" len="sm"/>
            <a:tailEnd type="none" w="sm" len="sm"/>
          </a:ln>
        </p:spPr>
      </p:cxnSp>
      <p:pic>
        <p:nvPicPr>
          <p:cNvPr id="414" name="Google Shape;414;p38" descr="A close up of a logo&#10;&#10;Description generated with very high confidence"/>
          <p:cNvPicPr preferRelativeResize="0"/>
          <p:nvPr/>
        </p:nvPicPr>
        <p:blipFill rotWithShape="1">
          <a:blip r:embed="rId3">
            <a:alphaModFix/>
          </a:blip>
          <a:srcRect r="75471"/>
          <a:stretch/>
        </p:blipFill>
        <p:spPr>
          <a:xfrm>
            <a:off x="853561" y="-34401"/>
            <a:ext cx="949893" cy="1074771"/>
          </a:xfrm>
          <a:prstGeom prst="rect">
            <a:avLst/>
          </a:prstGeom>
          <a:noFill/>
          <a:ln>
            <a:noFill/>
          </a:ln>
        </p:spPr>
      </p:pic>
      <p:sp>
        <p:nvSpPr>
          <p:cNvPr id="415" name="Google Shape;415;p38"/>
          <p:cNvSpPr txBox="1"/>
          <p:nvPr/>
        </p:nvSpPr>
        <p:spPr>
          <a:xfrm>
            <a:off x="2181692" y="179822"/>
            <a:ext cx="4623603" cy="646290"/>
          </a:xfrm>
          <a:prstGeom prst="rect">
            <a:avLst/>
          </a:prstGeom>
          <a:noFill/>
          <a:ln>
            <a:noFill/>
          </a:ln>
        </p:spPr>
        <p:txBody>
          <a:bodyPr spcFirstLastPara="1" wrap="square" lIns="91425" tIns="45700" rIns="91425" bIns="45700" anchor="t" anchorCtr="0">
            <a:spAutoFit/>
          </a:bodyPr>
          <a:lstStyle/>
          <a:p>
            <a:pPr>
              <a:buSzPts val="1800"/>
            </a:pPr>
            <a:r>
              <a:rPr lang="en-US" sz="1800" b="1">
                <a:solidFill>
                  <a:srgbClr val="262626"/>
                </a:solidFill>
              </a:rPr>
              <a:t>Trường ĐH Công nghệ Thông tin</a:t>
            </a:r>
            <a:endParaRPr sz="1800" b="1">
              <a:solidFill>
                <a:srgbClr val="262626"/>
              </a:solidFill>
            </a:endParaRPr>
          </a:p>
          <a:p>
            <a:pPr>
              <a:buSzPts val="1800"/>
            </a:pPr>
            <a:r>
              <a:rPr lang="en-US" sz="1800" b="1">
                <a:solidFill>
                  <a:srgbClr val="262626"/>
                </a:solidFill>
              </a:rPr>
              <a:t>Đại Học Quốc Gia Thành phố HCM</a:t>
            </a:r>
            <a:endParaRPr sz="1800" b="1">
              <a:solidFill>
                <a:srgbClr val="262626"/>
              </a:solidFill>
            </a:endParaRPr>
          </a:p>
        </p:txBody>
      </p:sp>
      <p:pic>
        <p:nvPicPr>
          <p:cNvPr id="416" name="Google Shape;416;p38"/>
          <p:cNvPicPr preferRelativeResize="0"/>
          <p:nvPr/>
        </p:nvPicPr>
        <p:blipFill rotWithShape="1">
          <a:blip r:embed="rId4">
            <a:alphaModFix/>
          </a:blip>
          <a:srcRect r="11955"/>
          <a:stretch/>
        </p:blipFill>
        <p:spPr>
          <a:xfrm>
            <a:off x="853561" y="1754346"/>
            <a:ext cx="6857072" cy="2941719"/>
          </a:xfrm>
          <a:prstGeom prst="rect">
            <a:avLst/>
          </a:prstGeom>
          <a:noFill/>
          <a:ln>
            <a:noFill/>
          </a:ln>
        </p:spPr>
      </p:pic>
      <p:pic>
        <p:nvPicPr>
          <p:cNvPr id="417" name="Google Shape;417;p38" descr="See the source image"/>
          <p:cNvPicPr preferRelativeResize="0"/>
          <p:nvPr/>
        </p:nvPicPr>
        <p:blipFill rotWithShape="1">
          <a:blip r:embed="rId5">
            <a:alphaModFix/>
          </a:blip>
          <a:srcRect/>
          <a:stretch/>
        </p:blipFill>
        <p:spPr>
          <a:xfrm>
            <a:off x="6314444" y="179824"/>
            <a:ext cx="1820475" cy="646331"/>
          </a:xfrm>
          <a:prstGeom prst="rect">
            <a:avLst/>
          </a:prstGeom>
          <a:noFill/>
          <a:ln>
            <a:noFill/>
          </a:ln>
        </p:spPr>
      </p:pic>
      <p:pic>
        <p:nvPicPr>
          <p:cNvPr id="418" name="Google Shape;418;p38" descr="A picture containing object, clock&#10;&#10;Description automatically generated"/>
          <p:cNvPicPr preferRelativeResize="0"/>
          <p:nvPr/>
        </p:nvPicPr>
        <p:blipFill rotWithShape="1">
          <a:blip r:embed="rId6">
            <a:alphaModFix/>
          </a:blip>
          <a:srcRect/>
          <a:stretch/>
        </p:blipFill>
        <p:spPr>
          <a:xfrm>
            <a:off x="3126828" y="5652972"/>
            <a:ext cx="1205033" cy="1205033"/>
          </a:xfrm>
          <a:prstGeom prst="rect">
            <a:avLst/>
          </a:prstGeom>
          <a:noFill/>
          <a:ln>
            <a:noFill/>
          </a:ln>
        </p:spPr>
      </p:pic>
      <p:pic>
        <p:nvPicPr>
          <p:cNvPr id="419" name="Google Shape;419;p38" descr="Trang chủ - NC - Khoa Mạng máy tính và Truyền thông - UIT"/>
          <p:cNvPicPr preferRelativeResize="0"/>
          <p:nvPr/>
        </p:nvPicPr>
        <p:blipFill rotWithShape="1">
          <a:blip r:embed="rId7">
            <a:alphaModFix/>
          </a:blip>
          <a:srcRect/>
          <a:stretch/>
        </p:blipFill>
        <p:spPr>
          <a:xfrm flipH="1">
            <a:off x="4639716" y="5629343"/>
            <a:ext cx="1271561" cy="1309044"/>
          </a:xfrm>
          <a:prstGeom prst="rect">
            <a:avLst/>
          </a:prstGeom>
          <a:noFill/>
          <a:ln>
            <a:noFill/>
          </a:ln>
        </p:spPr>
      </p:pic>
      <p:sp>
        <p:nvSpPr>
          <p:cNvPr id="420" name="Google Shape;420;p38"/>
          <p:cNvSpPr txBox="1"/>
          <p:nvPr/>
        </p:nvSpPr>
        <p:spPr>
          <a:xfrm>
            <a:off x="3200400" y="3200403"/>
            <a:ext cx="2743200" cy="369291"/>
          </a:xfrm>
          <a:prstGeom prst="rect">
            <a:avLst/>
          </a:prstGeom>
          <a:noFill/>
          <a:ln>
            <a:noFill/>
          </a:ln>
        </p:spPr>
        <p:txBody>
          <a:bodyPr spcFirstLastPara="1" wrap="square" lIns="91425" tIns="45700" rIns="91425" bIns="45700" anchor="t" anchorCtr="0">
            <a:spAutoFit/>
          </a:bodyPr>
          <a:lstStyle/>
          <a:p>
            <a:pPr>
              <a:buSzPts val="1800"/>
            </a:pP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 </a:t>
            </a:r>
            <a:r>
              <a:rPr lang="en-US" sz="2800">
                <a:solidFill>
                  <a:schemeClr val="accent1"/>
                </a:solidFill>
                <a:latin typeface="Calibri"/>
                <a:ea typeface="Calibri"/>
                <a:cs typeface="Calibri"/>
                <a:sym typeface="Calibri"/>
              </a:rPr>
              <a:t>–</a:t>
            </a:r>
            <a:r>
              <a:rPr lang="en-US">
                <a:latin typeface="Arial"/>
                <a:ea typeface="Arial"/>
                <a:cs typeface="Arial"/>
                <a:sym typeface="Arial"/>
              </a:rPr>
              <a:t> Giới thiệu tổng quan</a:t>
            </a:r>
            <a:endParaRPr>
              <a:latin typeface="Arial"/>
              <a:ea typeface="Arial"/>
              <a:cs typeface="Arial"/>
              <a:sym typeface="Arial"/>
            </a:endParaRPr>
          </a:p>
        </p:txBody>
      </p:sp>
      <p:sp>
        <p:nvSpPr>
          <p:cNvPr id="121" name="Google Shape;121;p3"/>
          <p:cNvSpPr txBox="1">
            <a:spLocks noGrp="1"/>
          </p:cNvSpPr>
          <p:nvPr>
            <p:ph type="body" idx="1"/>
          </p:nvPr>
        </p:nvSpPr>
        <p:spPr>
          <a:xfrm>
            <a:off x="169947" y="1082100"/>
            <a:ext cx="8594400" cy="4693800"/>
          </a:xfrm>
          <a:prstGeom prst="rect">
            <a:avLst/>
          </a:prstGeom>
          <a:noFill/>
          <a:ln>
            <a:noFill/>
          </a:ln>
        </p:spPr>
        <p:txBody>
          <a:bodyPr spcFirstLastPara="1" wrap="square" lIns="91425" tIns="45700" rIns="91425" bIns="45700" anchor="t" anchorCtr="0">
            <a:normAutofit/>
          </a:bodyPr>
          <a:lstStyle/>
          <a:p>
            <a:pPr marL="0" indent="0">
              <a:lnSpc>
                <a:spcPct val="150000"/>
              </a:lnSpc>
              <a:spcBef>
                <a:spcPts val="60"/>
              </a:spcBef>
              <a:spcAft>
                <a:spcPts val="60"/>
              </a:spcAft>
              <a:buSzPts val="2400"/>
              <a:buNone/>
            </a:pPr>
            <a:r>
              <a:rPr lang="en-US" sz="2400" b="1" err="1"/>
              <a:t>Đặt</a:t>
            </a:r>
            <a:r>
              <a:rPr lang="en-US" sz="2400" b="1"/>
              <a:t> </a:t>
            </a:r>
            <a:r>
              <a:rPr lang="en-US" sz="2400" b="1" err="1"/>
              <a:t>vấn</a:t>
            </a:r>
            <a:r>
              <a:rPr lang="en-US" sz="2400" b="1"/>
              <a:t> </a:t>
            </a:r>
            <a:r>
              <a:rPr lang="en-US" sz="2400" b="1" err="1"/>
              <a:t>đề</a:t>
            </a:r>
            <a:r>
              <a:rPr lang="en-US" sz="2400" b="1"/>
              <a:t> :</a:t>
            </a:r>
            <a:endParaRPr sz="2400" b="1"/>
          </a:p>
          <a:p>
            <a:pPr indent="-380990">
              <a:lnSpc>
                <a:spcPct val="150000"/>
              </a:lnSpc>
              <a:spcBef>
                <a:spcPts val="60"/>
              </a:spcBef>
              <a:spcAft>
                <a:spcPts val="60"/>
              </a:spcAft>
              <a:buSzPts val="2400"/>
            </a:pPr>
            <a:r>
              <a:rPr lang="en-US" sz="2400" err="1"/>
              <a:t>Các</a:t>
            </a:r>
            <a:r>
              <a:rPr lang="en-US" sz="2400"/>
              <a:t> </a:t>
            </a:r>
            <a:r>
              <a:rPr lang="en-US" sz="2400" err="1"/>
              <a:t>giải</a:t>
            </a:r>
            <a:r>
              <a:rPr lang="en-US" sz="2400"/>
              <a:t> </a:t>
            </a:r>
            <a:r>
              <a:rPr lang="en-US" sz="2400" err="1"/>
              <a:t>pháp</a:t>
            </a:r>
            <a:r>
              <a:rPr lang="en-US" sz="2400"/>
              <a:t> </a:t>
            </a:r>
            <a:r>
              <a:rPr lang="en-US" sz="2400" err="1"/>
              <a:t>phát</a:t>
            </a:r>
            <a:r>
              <a:rPr lang="en-US" sz="2400"/>
              <a:t> </a:t>
            </a:r>
            <a:r>
              <a:rPr lang="en-US" sz="2400" err="1"/>
              <a:t>hiện</a:t>
            </a:r>
            <a:r>
              <a:rPr lang="en-US" sz="2400"/>
              <a:t> </a:t>
            </a:r>
            <a:r>
              <a:rPr lang="en-US" sz="2400" err="1"/>
              <a:t>mã</a:t>
            </a:r>
            <a:r>
              <a:rPr lang="en-US" sz="2400"/>
              <a:t> </a:t>
            </a:r>
            <a:r>
              <a:rPr lang="en-US" sz="2400" err="1"/>
              <a:t>độc</a:t>
            </a:r>
            <a:r>
              <a:rPr lang="en-US" sz="2400"/>
              <a:t> </a:t>
            </a:r>
            <a:r>
              <a:rPr lang="en-US" sz="2400" err="1"/>
              <a:t>dựa</a:t>
            </a:r>
            <a:r>
              <a:rPr lang="en-US" sz="2400"/>
              <a:t> </a:t>
            </a:r>
            <a:r>
              <a:rPr lang="en-US" sz="2400" err="1"/>
              <a:t>trên</a:t>
            </a:r>
            <a:r>
              <a:rPr lang="en-US" sz="2400"/>
              <a:t> </a:t>
            </a:r>
            <a:r>
              <a:rPr lang="en-US" sz="2400" err="1"/>
              <a:t>học</a:t>
            </a:r>
            <a:r>
              <a:rPr lang="en-US" sz="2400"/>
              <a:t> </a:t>
            </a:r>
            <a:r>
              <a:rPr lang="en-US" sz="2400" err="1"/>
              <a:t>máy</a:t>
            </a:r>
            <a:r>
              <a:rPr lang="en-US" sz="2400"/>
              <a:t> </a:t>
            </a:r>
            <a:r>
              <a:rPr lang="en-US" sz="2400" err="1"/>
              <a:t>và</a:t>
            </a:r>
            <a:r>
              <a:rPr lang="en-US" sz="2400"/>
              <a:t> </a:t>
            </a:r>
            <a:r>
              <a:rPr lang="en-US" sz="2400" err="1"/>
              <a:t>học</a:t>
            </a:r>
            <a:r>
              <a:rPr lang="en-US" sz="2400"/>
              <a:t> </a:t>
            </a:r>
            <a:r>
              <a:rPr lang="en-US" sz="2400" err="1"/>
              <a:t>sâu</a:t>
            </a:r>
            <a:r>
              <a:rPr lang="en-US" sz="2400"/>
              <a:t> </a:t>
            </a:r>
            <a:r>
              <a:rPr lang="en-US" sz="2400" err="1"/>
              <a:t>tuy</a:t>
            </a:r>
            <a:r>
              <a:rPr lang="en-US" sz="2400"/>
              <a:t> </a:t>
            </a:r>
            <a:r>
              <a:rPr lang="en-US" sz="2400" err="1"/>
              <a:t>có</a:t>
            </a:r>
            <a:r>
              <a:rPr lang="en-US" sz="2400"/>
              <a:t> </a:t>
            </a:r>
            <a:r>
              <a:rPr lang="en-US" sz="2400" err="1"/>
              <a:t>hiệu</a:t>
            </a:r>
            <a:r>
              <a:rPr lang="en-US" sz="2400"/>
              <a:t> </a:t>
            </a:r>
            <a:r>
              <a:rPr lang="en-US" sz="2400" err="1"/>
              <a:t>quả</a:t>
            </a:r>
            <a:r>
              <a:rPr lang="en-US" sz="2400"/>
              <a:t> </a:t>
            </a:r>
            <a:r>
              <a:rPr lang="en-US" sz="2400" err="1"/>
              <a:t>nhưng</a:t>
            </a:r>
            <a:r>
              <a:rPr lang="en-US" sz="2400"/>
              <a:t> </a:t>
            </a:r>
            <a:r>
              <a:rPr lang="en-US" sz="2400" err="1"/>
              <a:t>vẫn</a:t>
            </a:r>
            <a:r>
              <a:rPr lang="en-US" sz="2400"/>
              <a:t> </a:t>
            </a:r>
            <a:r>
              <a:rPr lang="en-US" sz="2400" err="1"/>
              <a:t>bị</a:t>
            </a:r>
            <a:r>
              <a:rPr lang="en-US" sz="2400"/>
              <a:t> </a:t>
            </a:r>
            <a:r>
              <a:rPr lang="en-US" sz="2400" err="1"/>
              <a:t>tấn</a:t>
            </a:r>
            <a:r>
              <a:rPr lang="en-US" sz="2400"/>
              <a:t> công </a:t>
            </a:r>
            <a:r>
              <a:rPr lang="en-US" sz="2400" err="1"/>
              <a:t>đối</a:t>
            </a:r>
            <a:r>
              <a:rPr lang="en-US" sz="2400"/>
              <a:t> </a:t>
            </a:r>
            <a:r>
              <a:rPr lang="en-US" sz="2400" err="1"/>
              <a:t>kháng</a:t>
            </a:r>
            <a:endParaRPr sz="2400"/>
          </a:p>
          <a:p>
            <a:pPr indent="0">
              <a:lnSpc>
                <a:spcPct val="150000"/>
              </a:lnSpc>
              <a:spcBef>
                <a:spcPts val="60"/>
              </a:spcBef>
              <a:spcAft>
                <a:spcPts val="60"/>
              </a:spcAft>
              <a:buNone/>
            </a:pPr>
            <a:r>
              <a:rPr lang="en-US" sz="2400"/>
              <a:t>→ Cần </a:t>
            </a:r>
            <a:r>
              <a:rPr lang="en-US" sz="2400" err="1"/>
              <a:t>đánh</a:t>
            </a:r>
            <a:r>
              <a:rPr lang="en-US" sz="2400"/>
              <a:t> giá về </a:t>
            </a:r>
            <a:r>
              <a:rPr lang="en-US" sz="2400" err="1"/>
              <a:t>khả</a:t>
            </a:r>
            <a:r>
              <a:rPr lang="en-US" sz="2400"/>
              <a:t> </a:t>
            </a:r>
            <a:r>
              <a:rPr lang="en-US" sz="2400" err="1"/>
              <a:t>năng</a:t>
            </a:r>
            <a:r>
              <a:rPr lang="en-US" sz="2400"/>
              <a:t> phòng </a:t>
            </a:r>
            <a:r>
              <a:rPr lang="en-US" sz="2400" err="1"/>
              <a:t>thủ</a:t>
            </a:r>
            <a:r>
              <a:rPr lang="en-US" sz="2400"/>
              <a:t> </a:t>
            </a:r>
            <a:r>
              <a:rPr lang="en-US" sz="2400" err="1"/>
              <a:t>trước</a:t>
            </a:r>
            <a:r>
              <a:rPr lang="en-US" sz="2400"/>
              <a:t> </a:t>
            </a:r>
            <a:r>
              <a:rPr lang="en-US" sz="2400" err="1"/>
              <a:t>các</a:t>
            </a:r>
            <a:r>
              <a:rPr lang="en-US" sz="2400"/>
              <a:t> </a:t>
            </a:r>
            <a:r>
              <a:rPr lang="en-US" sz="2400" err="1"/>
              <a:t>mẫu</a:t>
            </a:r>
            <a:r>
              <a:rPr lang="en-US" sz="2400"/>
              <a:t> </a:t>
            </a:r>
            <a:r>
              <a:rPr lang="en-US" sz="2400" err="1"/>
              <a:t>đối</a:t>
            </a:r>
            <a:r>
              <a:rPr lang="en-US" sz="2400"/>
              <a:t> </a:t>
            </a:r>
            <a:r>
              <a:rPr lang="en-US" sz="2400" err="1"/>
              <a:t>kháng</a:t>
            </a:r>
            <a:r>
              <a:rPr lang="en-US" sz="2400"/>
              <a:t> </a:t>
            </a:r>
            <a:r>
              <a:rPr lang="en-US" sz="2400" err="1"/>
              <a:t>này</a:t>
            </a:r>
            <a:endParaRPr sz="2400"/>
          </a:p>
          <a:p>
            <a:pPr indent="-380990">
              <a:lnSpc>
                <a:spcPct val="150000"/>
              </a:lnSpc>
              <a:spcBef>
                <a:spcPts val="60"/>
              </a:spcBef>
              <a:spcAft>
                <a:spcPts val="60"/>
              </a:spcAft>
              <a:buSzPts val="2400"/>
            </a:pPr>
            <a:r>
              <a:rPr lang="en-US" sz="2400"/>
              <a:t>Việc </a:t>
            </a:r>
            <a:r>
              <a:rPr lang="en-US" sz="2400" err="1"/>
              <a:t>tạo</a:t>
            </a:r>
            <a:r>
              <a:rPr lang="en-US" sz="2400"/>
              <a:t> </a:t>
            </a:r>
            <a:r>
              <a:rPr lang="en-US" sz="2400" err="1"/>
              <a:t>mẫu</a:t>
            </a:r>
            <a:r>
              <a:rPr lang="en-US" sz="2400"/>
              <a:t> </a:t>
            </a:r>
            <a:r>
              <a:rPr lang="en-US" sz="2400" err="1"/>
              <a:t>biến</a:t>
            </a:r>
            <a:r>
              <a:rPr lang="en-US" sz="2400"/>
              <a:t> </a:t>
            </a:r>
            <a:r>
              <a:rPr lang="en-US" sz="2400" err="1"/>
              <a:t>thể</a:t>
            </a:r>
            <a:r>
              <a:rPr lang="en-US" sz="2400"/>
              <a:t> </a:t>
            </a:r>
            <a:r>
              <a:rPr lang="en-US" sz="2400" err="1"/>
              <a:t>đóng</a:t>
            </a:r>
            <a:r>
              <a:rPr lang="en-US" sz="2400"/>
              <a:t> </a:t>
            </a:r>
            <a:r>
              <a:rPr lang="en-US" sz="2400" err="1"/>
              <a:t>vai</a:t>
            </a:r>
            <a:r>
              <a:rPr lang="en-US" sz="2400"/>
              <a:t> </a:t>
            </a:r>
            <a:r>
              <a:rPr lang="en-US" sz="2400" err="1"/>
              <a:t>trò</a:t>
            </a:r>
            <a:r>
              <a:rPr lang="en-US" sz="2400"/>
              <a:t> </a:t>
            </a:r>
            <a:r>
              <a:rPr lang="en-US" sz="2400" err="1"/>
              <a:t>quan</a:t>
            </a:r>
            <a:r>
              <a:rPr lang="en-US" sz="2400"/>
              <a:t> </a:t>
            </a:r>
            <a:r>
              <a:rPr lang="en-US" sz="2400" err="1"/>
              <a:t>trọng</a:t>
            </a:r>
            <a:endParaRPr sz="2400"/>
          </a:p>
          <a:p>
            <a:pPr indent="0">
              <a:lnSpc>
                <a:spcPct val="150000"/>
              </a:lnSpc>
              <a:spcBef>
                <a:spcPts val="60"/>
              </a:spcBef>
              <a:spcAft>
                <a:spcPts val="60"/>
              </a:spcAft>
              <a:buNone/>
            </a:pPr>
            <a:r>
              <a:rPr lang="en-US" sz="2400"/>
              <a:t>→ RL </a:t>
            </a:r>
            <a:r>
              <a:rPr lang="en-US" sz="2400" err="1"/>
              <a:t>là</a:t>
            </a:r>
            <a:r>
              <a:rPr lang="en-US" sz="2400"/>
              <a:t> mô </a:t>
            </a:r>
            <a:r>
              <a:rPr lang="en-US" sz="2400" err="1"/>
              <a:t>hình</a:t>
            </a:r>
            <a:r>
              <a:rPr lang="en-US" sz="2400"/>
              <a:t> </a:t>
            </a:r>
            <a:r>
              <a:rPr lang="en-US" sz="2400" err="1"/>
              <a:t>tiềm</a:t>
            </a:r>
            <a:r>
              <a:rPr lang="en-US" sz="2400"/>
              <a:t> </a:t>
            </a:r>
            <a:r>
              <a:rPr lang="en-US" sz="2400" err="1"/>
              <a:t>năng</a:t>
            </a:r>
            <a:endParaRPr sz="2400"/>
          </a:p>
          <a:p>
            <a:pPr indent="0">
              <a:lnSpc>
                <a:spcPct val="150000"/>
              </a:lnSpc>
              <a:spcBef>
                <a:spcPts val="60"/>
              </a:spcBef>
              <a:spcAft>
                <a:spcPts val="60"/>
              </a:spcAft>
              <a:buNone/>
            </a:pPr>
            <a:endParaRPr sz="2400"/>
          </a:p>
          <a:p>
            <a:pPr marL="0" indent="0">
              <a:lnSpc>
                <a:spcPct val="150000"/>
              </a:lnSpc>
              <a:spcBef>
                <a:spcPts val="60"/>
              </a:spcBef>
              <a:spcAft>
                <a:spcPts val="60"/>
              </a:spcAft>
              <a:buNone/>
            </a:pPr>
            <a:endParaRPr sz="2400"/>
          </a:p>
          <a:p>
            <a:pPr marL="0" indent="0">
              <a:lnSpc>
                <a:spcPct val="150000"/>
              </a:lnSpc>
              <a:spcBef>
                <a:spcPts val="60"/>
              </a:spcBef>
              <a:spcAft>
                <a:spcPts val="60"/>
              </a:spcAft>
              <a:buSzPts val="2400"/>
              <a:buNone/>
            </a:pPr>
            <a:endParaRPr sz="2400"/>
          </a:p>
        </p:txBody>
      </p:sp>
      <p:sp>
        <p:nvSpPr>
          <p:cNvPr id="122" name="Google Shape;122;p3"/>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 </a:t>
            </a:r>
            <a:r>
              <a:rPr lang="en-US" sz="2800">
                <a:solidFill>
                  <a:schemeClr val="accent1"/>
                </a:solidFill>
                <a:latin typeface="Calibri"/>
                <a:ea typeface="Calibri"/>
                <a:cs typeface="Calibri"/>
                <a:sym typeface="Calibri"/>
              </a:rPr>
              <a:t>–</a:t>
            </a:r>
            <a:r>
              <a:rPr lang="en-US">
                <a:latin typeface="Arial"/>
                <a:ea typeface="Arial"/>
                <a:cs typeface="Arial"/>
                <a:sym typeface="Arial"/>
              </a:rPr>
              <a:t> Giới thiệu tổng quan</a:t>
            </a:r>
            <a:endParaRPr>
              <a:latin typeface="Arial"/>
              <a:ea typeface="Arial"/>
              <a:cs typeface="Arial"/>
              <a:sym typeface="Arial"/>
            </a:endParaRPr>
          </a:p>
        </p:txBody>
      </p:sp>
      <p:sp>
        <p:nvSpPr>
          <p:cNvPr id="128" name="Google Shape;128;p4"/>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0" indent="0">
              <a:spcBef>
                <a:spcPts val="0"/>
              </a:spcBef>
              <a:buSzPts val="2400"/>
              <a:buNone/>
            </a:pPr>
            <a:r>
              <a:rPr lang="en-US" sz="2400" b="1" err="1"/>
              <a:t>Nghiên</a:t>
            </a:r>
            <a:r>
              <a:rPr lang="en-US" sz="2400" b="1"/>
              <a:t> </a:t>
            </a:r>
            <a:r>
              <a:rPr lang="en-US" sz="2400" b="1" err="1"/>
              <a:t>cứu</a:t>
            </a:r>
            <a:r>
              <a:rPr lang="en-US" sz="2400" b="1"/>
              <a:t> </a:t>
            </a:r>
            <a:r>
              <a:rPr lang="en-US" sz="2400" b="1" err="1"/>
              <a:t>liên</a:t>
            </a:r>
            <a:r>
              <a:rPr lang="en-US" sz="2400" b="1"/>
              <a:t> </a:t>
            </a:r>
            <a:r>
              <a:rPr lang="en-US" sz="2400" b="1" err="1"/>
              <a:t>quan</a:t>
            </a:r>
            <a:r>
              <a:rPr lang="en-US" sz="2400" b="1"/>
              <a:t>:</a:t>
            </a:r>
            <a:endParaRPr sz="2400" b="1"/>
          </a:p>
          <a:p>
            <a:pPr marL="0" indent="0">
              <a:buSzPts val="2400"/>
              <a:buNone/>
            </a:pPr>
            <a:endParaRPr sz="2400"/>
          </a:p>
        </p:txBody>
      </p:sp>
      <p:sp>
        <p:nvSpPr>
          <p:cNvPr id="129" name="Google Shape;129;p4"/>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5</a:t>
            </a:fld>
            <a:endParaRPr/>
          </a:p>
        </p:txBody>
      </p:sp>
      <p:pic>
        <p:nvPicPr>
          <p:cNvPr id="2" name="image4.png">
            <a:extLst>
              <a:ext uri="{FF2B5EF4-FFF2-40B4-BE49-F238E27FC236}">
                <a16:creationId xmlns:a16="http://schemas.microsoft.com/office/drawing/2014/main" id="{307B2428-7B45-AFB6-8600-6FE3834E21D8}"/>
              </a:ext>
            </a:extLst>
          </p:cNvPr>
          <p:cNvPicPr/>
          <p:nvPr/>
        </p:nvPicPr>
        <p:blipFill>
          <a:blip r:embed="rId3">
            <a:extLst>
              <a:ext uri="{28A0092B-C50C-407E-A947-70E740481C1C}">
                <a14:useLocalDpi xmlns:a14="http://schemas.microsoft.com/office/drawing/2010/main" val="0"/>
              </a:ext>
            </a:extLst>
          </a:blip>
          <a:stretch>
            <a:fillRect/>
          </a:stretch>
        </p:blipFill>
        <p:spPr>
          <a:xfrm>
            <a:off x="2275115" y="1549818"/>
            <a:ext cx="4321628" cy="3758364"/>
          </a:xfrm>
          <a:prstGeom prst="rect">
            <a:avLst/>
          </a:prstGeom>
        </p:spPr>
      </p:pic>
      <p:sp>
        <p:nvSpPr>
          <p:cNvPr id="3" name="Hộp Văn bản 2">
            <a:extLst>
              <a:ext uri="{FF2B5EF4-FFF2-40B4-BE49-F238E27FC236}">
                <a16:creationId xmlns:a16="http://schemas.microsoft.com/office/drawing/2014/main" id="{AA9B85F6-6632-6DE1-60DE-61EEDF6CF1CC}"/>
              </a:ext>
            </a:extLst>
          </p:cNvPr>
          <p:cNvSpPr txBox="1"/>
          <p:nvPr/>
        </p:nvSpPr>
        <p:spPr>
          <a:xfrm>
            <a:off x="2657936" y="5214058"/>
            <a:ext cx="4044698" cy="369332"/>
          </a:xfrm>
          <a:prstGeom prst="rect">
            <a:avLst/>
          </a:prstGeom>
          <a:noFill/>
        </p:spPr>
        <p:txBody>
          <a:bodyPr wrap="none" rtlCol="0">
            <a:spAutoFit/>
          </a:bodyPr>
          <a:lstStyle/>
          <a:p>
            <a:pPr algn="ctr"/>
            <a:r>
              <a:rPr lang="en-US" sz="1800" i="1" err="1"/>
              <a:t>Hình</a:t>
            </a:r>
            <a:r>
              <a:rPr lang="en-US" sz="1800" i="1"/>
              <a:t> 1.1 Mô </a:t>
            </a:r>
            <a:r>
              <a:rPr lang="en-US" sz="1800" i="1" err="1"/>
              <a:t>hình</a:t>
            </a:r>
            <a:r>
              <a:rPr lang="en-US" sz="1800" i="1"/>
              <a:t> RL </a:t>
            </a:r>
            <a:r>
              <a:rPr lang="en-US" sz="1800" i="1" err="1"/>
              <a:t>đề</a:t>
            </a:r>
            <a:r>
              <a:rPr lang="en-US" sz="1800" i="1"/>
              <a:t> </a:t>
            </a:r>
            <a:r>
              <a:rPr lang="en-US" sz="1800" i="1" err="1"/>
              <a:t>xuất</a:t>
            </a:r>
            <a:r>
              <a:rPr lang="en-US" sz="1800" i="1"/>
              <a:t> </a:t>
            </a:r>
            <a:r>
              <a:rPr lang="en-US" sz="1800" i="1" err="1"/>
              <a:t>trong</a:t>
            </a:r>
            <a:r>
              <a:rPr lang="en-US" sz="1800" i="1"/>
              <a:t> [1]</a:t>
            </a:r>
          </a:p>
        </p:txBody>
      </p:sp>
      <p:sp>
        <p:nvSpPr>
          <p:cNvPr id="4" name="Hộp Văn bản 3">
            <a:extLst>
              <a:ext uri="{FF2B5EF4-FFF2-40B4-BE49-F238E27FC236}">
                <a16:creationId xmlns:a16="http://schemas.microsoft.com/office/drawing/2014/main" id="{99BB7DF5-3236-EEAC-DDAD-D0966AB97296}"/>
              </a:ext>
            </a:extLst>
          </p:cNvPr>
          <p:cNvSpPr txBox="1"/>
          <p:nvPr/>
        </p:nvSpPr>
        <p:spPr>
          <a:xfrm>
            <a:off x="216571" y="5767297"/>
            <a:ext cx="8927429" cy="800219"/>
          </a:xfrm>
          <a:prstGeom prst="rect">
            <a:avLst/>
          </a:prstGeom>
          <a:noFill/>
        </p:spPr>
        <p:txBody>
          <a:bodyPr wrap="square" rtlCol="0">
            <a:spAutoFit/>
          </a:bodyPr>
          <a:lstStyle/>
          <a:p>
            <a:r>
              <a:rPr lang="en-US" sz="1600">
                <a:latin typeface="Times New Roman" panose="02020603050405020304" pitchFamily="18" charset="0"/>
                <a:ea typeface="Calibri" panose="020F0502020204030204" pitchFamily="34" charset="0"/>
                <a:cs typeface="Arial" panose="020B0604020202020204" pitchFamily="34" charset="0"/>
              </a:rPr>
              <a:t>[1] </a:t>
            </a:r>
            <a:r>
              <a:rPr lang="en-US" sz="1600">
                <a:effectLst/>
                <a:latin typeface="Times New Roman" panose="02020603050405020304" pitchFamily="18" charset="0"/>
                <a:ea typeface="Calibri" panose="020F0502020204030204" pitchFamily="34" charset="0"/>
                <a:cs typeface="Arial" panose="020B0604020202020204" pitchFamily="34" charset="0"/>
              </a:rPr>
              <a:t>H. S. Anderson, A. </a:t>
            </a:r>
            <a:r>
              <a:rPr lang="en-US" sz="1600" err="1">
                <a:effectLst/>
                <a:latin typeface="Times New Roman" panose="02020603050405020304" pitchFamily="18" charset="0"/>
                <a:ea typeface="Calibri" panose="020F0502020204030204" pitchFamily="34" charset="0"/>
                <a:cs typeface="Arial" panose="020B0604020202020204" pitchFamily="34" charset="0"/>
              </a:rPr>
              <a:t>Kharkar</a:t>
            </a:r>
            <a:r>
              <a:rPr lang="en-US" sz="1600">
                <a:effectLst/>
                <a:latin typeface="Times New Roman" panose="02020603050405020304" pitchFamily="18" charset="0"/>
                <a:ea typeface="Calibri" panose="020F0502020204030204" pitchFamily="34" charset="0"/>
                <a:cs typeface="Arial" panose="020B0604020202020204" pitchFamily="34" charset="0"/>
              </a:rPr>
              <a:t>, B. Filar, D. Evans </a:t>
            </a:r>
            <a:r>
              <a:rPr lang="en-US" sz="1600" err="1">
                <a:effectLst/>
                <a:latin typeface="Times New Roman" panose="02020603050405020304" pitchFamily="18" charset="0"/>
                <a:ea typeface="Calibri" panose="020F0502020204030204" pitchFamily="34" charset="0"/>
                <a:cs typeface="Arial" panose="020B0604020202020204" pitchFamily="34" charset="0"/>
              </a:rPr>
              <a:t>và</a:t>
            </a:r>
            <a:r>
              <a:rPr lang="en-US" sz="1600">
                <a:effectLst/>
                <a:latin typeface="Times New Roman" panose="02020603050405020304" pitchFamily="18" charset="0"/>
                <a:ea typeface="Calibri" panose="020F0502020204030204" pitchFamily="34" charset="0"/>
                <a:cs typeface="Arial" panose="020B0604020202020204" pitchFamily="34" charset="0"/>
              </a:rPr>
              <a:t> P. Roth, “Learning to Evade Static PE Machine Learning Malware Models via Reinforcement Learning,” </a:t>
            </a:r>
            <a:r>
              <a:rPr lang="en-US" sz="1600" err="1">
                <a:effectLst/>
                <a:latin typeface="Times New Roman" panose="02020603050405020304" pitchFamily="18" charset="0"/>
                <a:ea typeface="Calibri" panose="020F0502020204030204" pitchFamily="34" charset="0"/>
                <a:cs typeface="Arial" panose="020B0604020202020204" pitchFamily="34" charset="0"/>
              </a:rPr>
              <a:t>trong</a:t>
            </a:r>
            <a:r>
              <a:rPr lang="en-US" sz="1600">
                <a:effectLst/>
                <a:latin typeface="Times New Roman" panose="02020603050405020304" pitchFamily="18" charset="0"/>
                <a:ea typeface="Calibri" panose="020F0502020204030204" pitchFamily="34" charset="0"/>
                <a:cs typeface="Arial" panose="020B0604020202020204" pitchFamily="34" charset="0"/>
              </a:rPr>
              <a:t> </a:t>
            </a:r>
            <a:r>
              <a:rPr lang="en-US" sz="1600" i="1">
                <a:effectLst/>
                <a:latin typeface="Times New Roman" panose="02020603050405020304" pitchFamily="18" charset="0"/>
                <a:ea typeface="Calibri" panose="020F0502020204030204" pitchFamily="34" charset="0"/>
                <a:cs typeface="Arial" panose="020B0604020202020204" pitchFamily="34" charset="0"/>
              </a:rPr>
              <a:t>arXiv:1801.08917</a:t>
            </a:r>
            <a:r>
              <a:rPr lang="en-US" sz="1600">
                <a:effectLst/>
                <a:latin typeface="Times New Roman" panose="02020603050405020304" pitchFamily="18" charset="0"/>
                <a:ea typeface="Calibri" panose="020F0502020204030204" pitchFamily="34" charset="0"/>
                <a:cs typeface="Arial" panose="020B0604020202020204" pitchFamily="34" charset="0"/>
              </a:rPr>
              <a:t>, 2018. </a:t>
            </a: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 </a:t>
            </a:r>
            <a:r>
              <a:rPr lang="en-US" sz="2800">
                <a:solidFill>
                  <a:schemeClr val="accent1"/>
                </a:solidFill>
                <a:latin typeface="Calibri"/>
                <a:ea typeface="Calibri"/>
                <a:cs typeface="Calibri"/>
                <a:sym typeface="Calibri"/>
              </a:rPr>
              <a:t>–</a:t>
            </a:r>
            <a:r>
              <a:rPr lang="en-US">
                <a:latin typeface="Arial"/>
                <a:ea typeface="Arial"/>
                <a:cs typeface="Arial"/>
                <a:sym typeface="Arial"/>
              </a:rPr>
              <a:t> Giới thiệu tổng quan</a:t>
            </a:r>
            <a:endParaRPr>
              <a:latin typeface="Arial"/>
              <a:ea typeface="Arial"/>
              <a:cs typeface="Arial"/>
              <a:sym typeface="Arial"/>
            </a:endParaRPr>
          </a:p>
        </p:txBody>
      </p:sp>
      <p:sp>
        <p:nvSpPr>
          <p:cNvPr id="128" name="Google Shape;128;p4"/>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0" indent="0">
              <a:spcBef>
                <a:spcPts val="0"/>
              </a:spcBef>
              <a:buSzPts val="2400"/>
              <a:buNone/>
            </a:pPr>
            <a:r>
              <a:rPr lang="en-US" sz="2400" b="1"/>
              <a:t>Nghiên cứu liên quan:</a:t>
            </a:r>
            <a:endParaRPr sz="2400" b="1"/>
          </a:p>
          <a:p>
            <a:pPr marL="0" indent="0">
              <a:buSzPts val="2400"/>
              <a:buNone/>
            </a:pPr>
            <a:endParaRPr sz="2400"/>
          </a:p>
        </p:txBody>
      </p:sp>
      <p:sp>
        <p:nvSpPr>
          <p:cNvPr id="129" name="Google Shape;129;p4"/>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6</a:t>
            </a:fld>
            <a:endParaRPr/>
          </a:p>
        </p:txBody>
      </p:sp>
      <p:pic>
        <p:nvPicPr>
          <p:cNvPr id="130" name="Google Shape;130;p4"/>
          <p:cNvPicPr preferRelativeResize="0"/>
          <p:nvPr/>
        </p:nvPicPr>
        <p:blipFill rotWithShape="1">
          <a:blip r:embed="rId3">
            <a:alphaModFix/>
          </a:blip>
          <a:srcRect/>
          <a:stretch/>
        </p:blipFill>
        <p:spPr>
          <a:xfrm>
            <a:off x="1300865" y="1842109"/>
            <a:ext cx="6216015" cy="3460751"/>
          </a:xfrm>
          <a:prstGeom prst="rect">
            <a:avLst/>
          </a:prstGeom>
          <a:noFill/>
          <a:ln>
            <a:noFill/>
          </a:ln>
        </p:spPr>
      </p:pic>
      <p:sp>
        <p:nvSpPr>
          <p:cNvPr id="2" name="Hộp Văn bản 1">
            <a:extLst>
              <a:ext uri="{FF2B5EF4-FFF2-40B4-BE49-F238E27FC236}">
                <a16:creationId xmlns:a16="http://schemas.microsoft.com/office/drawing/2014/main" id="{4C443747-7CF3-A640-EB07-F29135791ED4}"/>
              </a:ext>
            </a:extLst>
          </p:cNvPr>
          <p:cNvSpPr txBox="1"/>
          <p:nvPr/>
        </p:nvSpPr>
        <p:spPr>
          <a:xfrm>
            <a:off x="2795289" y="5349972"/>
            <a:ext cx="3227165" cy="307777"/>
          </a:xfrm>
          <a:prstGeom prst="rect">
            <a:avLst/>
          </a:prstGeom>
          <a:noFill/>
        </p:spPr>
        <p:txBody>
          <a:bodyPr wrap="none" rtlCol="0">
            <a:spAutoFit/>
          </a:bodyPr>
          <a:lstStyle/>
          <a:p>
            <a:r>
              <a:rPr lang="en-US" i="1" err="1"/>
              <a:t>Hình</a:t>
            </a:r>
            <a:r>
              <a:rPr lang="en-US" i="1"/>
              <a:t> 1.2. Mô </a:t>
            </a:r>
            <a:r>
              <a:rPr lang="en-US" i="1" err="1"/>
              <a:t>hình</a:t>
            </a:r>
            <a:r>
              <a:rPr lang="en-US" i="1"/>
              <a:t> RL </a:t>
            </a:r>
            <a:r>
              <a:rPr lang="en-US" i="1" err="1"/>
              <a:t>đề</a:t>
            </a:r>
            <a:r>
              <a:rPr lang="en-US" i="1"/>
              <a:t> </a:t>
            </a:r>
            <a:r>
              <a:rPr lang="en-US" i="1" err="1"/>
              <a:t>xuất</a:t>
            </a:r>
            <a:r>
              <a:rPr lang="en-US" i="1"/>
              <a:t> </a:t>
            </a:r>
            <a:r>
              <a:rPr lang="en-US" i="1" err="1"/>
              <a:t>trong</a:t>
            </a:r>
            <a:r>
              <a:rPr lang="en-US" i="1"/>
              <a:t> [2]</a:t>
            </a:r>
          </a:p>
        </p:txBody>
      </p:sp>
      <p:sp>
        <p:nvSpPr>
          <p:cNvPr id="3" name="TextBox 1">
            <a:extLst>
              <a:ext uri="{FF2B5EF4-FFF2-40B4-BE49-F238E27FC236}">
                <a16:creationId xmlns:a16="http://schemas.microsoft.com/office/drawing/2014/main" id="{1FB40F4C-EBF3-A863-4E0F-216E9893522D}"/>
              </a:ext>
            </a:extLst>
          </p:cNvPr>
          <p:cNvSpPr txBox="1"/>
          <p:nvPr/>
        </p:nvSpPr>
        <p:spPr>
          <a:xfrm>
            <a:off x="332730" y="5759244"/>
            <a:ext cx="8594699" cy="954107"/>
          </a:xfrm>
          <a:prstGeom prst="rect">
            <a:avLst/>
          </a:prstGeom>
          <a:noFill/>
        </p:spPr>
        <p:txBody>
          <a:bodyPr wrap="square" rtlCol="0">
            <a:spAutoFit/>
          </a:bodyPr>
          <a:lstStyle/>
          <a:p>
            <a:pPr algn="just"/>
            <a:r>
              <a:rPr lang="en-US"/>
              <a:t>[2] H. D. T. Thu, T. D. Phan, H. L. Anh, L. N. Duy, K. N. Hoang </a:t>
            </a:r>
            <a:r>
              <a:rPr lang="en-US" err="1"/>
              <a:t>và</a:t>
            </a:r>
            <a:r>
              <a:rPr lang="en-US"/>
              <a:t> V.-H. Pham, “A Method of Mutating Windows Malwares using Reinforcement Learning with Functionality Preservation,” </a:t>
            </a:r>
            <a:r>
              <a:rPr lang="en-US" err="1"/>
              <a:t>trong</a:t>
            </a:r>
            <a:r>
              <a:rPr lang="en-US"/>
              <a:t> Proceedings of the 11th International Symposium on Information and Communication Technology, 2022.</a:t>
            </a:r>
          </a:p>
          <a:p>
            <a:pPr algn="ctr"/>
            <a:endParaRPr lang="vi-VN"/>
          </a:p>
        </p:txBody>
      </p:sp>
    </p:spTree>
    <p:extLst>
      <p:ext uri="{BB962C8B-B14F-4D97-AF65-F5344CB8AC3E}">
        <p14:creationId xmlns:p14="http://schemas.microsoft.com/office/powerpoint/2010/main" val="166331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769bde8cfc_0_2"/>
          <p:cNvSpPr txBox="1">
            <a:spLocks noGrp="1"/>
          </p:cNvSpPr>
          <p:nvPr>
            <p:ph type="title"/>
          </p:nvPr>
        </p:nvSpPr>
        <p:spPr>
          <a:xfrm>
            <a:off x="169947" y="144644"/>
            <a:ext cx="8214000" cy="510000"/>
          </a:xfrm>
          <a:prstGeom prst="rect">
            <a:avLst/>
          </a:prstGeom>
        </p:spPr>
        <p:txBody>
          <a:bodyPr spcFirstLastPara="1" wrap="square" lIns="91425" tIns="45700" rIns="91425" bIns="45700" anchor="ctr" anchorCtr="0">
            <a:normAutofit/>
          </a:bodyPr>
          <a:lstStyle/>
          <a:p>
            <a:r>
              <a:rPr lang="en-US"/>
              <a:t>Phần I </a:t>
            </a:r>
            <a:r>
              <a:rPr lang="en-US" sz="2800">
                <a:solidFill>
                  <a:schemeClr val="accent1"/>
                </a:solidFill>
                <a:latin typeface="Calibri"/>
                <a:ea typeface="Calibri"/>
                <a:cs typeface="Calibri"/>
                <a:sym typeface="Calibri"/>
              </a:rPr>
              <a:t>–</a:t>
            </a:r>
            <a:r>
              <a:rPr lang="en-US"/>
              <a:t> Giới thiệu tổng quan</a:t>
            </a:r>
            <a:endParaRPr/>
          </a:p>
        </p:txBody>
      </p:sp>
      <p:sp>
        <p:nvSpPr>
          <p:cNvPr id="137" name="Google Shape;137;g2769bde8cfc_0_2"/>
          <p:cNvSpPr txBox="1">
            <a:spLocks noGrp="1"/>
          </p:cNvSpPr>
          <p:nvPr>
            <p:ph type="body" idx="1"/>
          </p:nvPr>
        </p:nvSpPr>
        <p:spPr>
          <a:xfrm>
            <a:off x="169947" y="1046943"/>
            <a:ext cx="8594700" cy="4397400"/>
          </a:xfrm>
          <a:prstGeom prst="rect">
            <a:avLst/>
          </a:prstGeom>
        </p:spPr>
        <p:txBody>
          <a:bodyPr spcFirstLastPara="1" wrap="square" lIns="91425" tIns="45700" rIns="91425" bIns="45700" anchor="t" anchorCtr="0">
            <a:normAutofit/>
          </a:bodyPr>
          <a:lstStyle/>
          <a:p>
            <a:pPr marL="0" indent="0">
              <a:lnSpc>
                <a:spcPct val="150000"/>
              </a:lnSpc>
              <a:spcBef>
                <a:spcPts val="60"/>
              </a:spcBef>
              <a:spcAft>
                <a:spcPts val="60"/>
              </a:spcAft>
              <a:buNone/>
            </a:pPr>
            <a:r>
              <a:rPr lang="en-US" b="1" err="1"/>
              <a:t>Mục</a:t>
            </a:r>
            <a:r>
              <a:rPr lang="en-US" b="1"/>
              <a:t> </a:t>
            </a:r>
            <a:r>
              <a:rPr lang="en-US" b="1" err="1"/>
              <a:t>tiêu</a:t>
            </a:r>
            <a:r>
              <a:rPr lang="en-US" b="1"/>
              <a:t>:</a:t>
            </a:r>
            <a:endParaRPr b="1"/>
          </a:p>
          <a:p>
            <a:pPr marL="456565" indent="-405765">
              <a:lnSpc>
                <a:spcPct val="150000"/>
              </a:lnSpc>
              <a:spcBef>
                <a:spcPts val="60"/>
              </a:spcBef>
              <a:spcAft>
                <a:spcPts val="60"/>
              </a:spcAft>
              <a:buChar char="-"/>
            </a:pPr>
            <a:r>
              <a:rPr lang="en-US" err="1"/>
              <a:t>Đề</a:t>
            </a:r>
            <a:r>
              <a:rPr lang="en-US"/>
              <a:t> xuất </a:t>
            </a:r>
            <a:r>
              <a:rPr lang="en-US" err="1"/>
              <a:t>phương</a:t>
            </a:r>
            <a:r>
              <a:rPr lang="en-US"/>
              <a:t> </a:t>
            </a:r>
            <a:r>
              <a:rPr lang="en-US" err="1"/>
              <a:t>pháp</a:t>
            </a:r>
            <a:r>
              <a:rPr lang="en-US"/>
              <a:t> </a:t>
            </a:r>
            <a:r>
              <a:rPr lang="en-US" err="1"/>
              <a:t>kế</a:t>
            </a:r>
            <a:r>
              <a:rPr lang="en-US"/>
              <a:t> </a:t>
            </a:r>
            <a:r>
              <a:rPr lang="en-US" err="1"/>
              <a:t>thừa</a:t>
            </a:r>
            <a:r>
              <a:rPr lang="en-US"/>
              <a:t> </a:t>
            </a:r>
            <a:r>
              <a:rPr lang="en-US" err="1"/>
              <a:t>từ</a:t>
            </a:r>
            <a:r>
              <a:rPr lang="en-US"/>
              <a:t> </a:t>
            </a:r>
            <a:r>
              <a:rPr lang="en-US" err="1"/>
              <a:t>mô</a:t>
            </a:r>
            <a:r>
              <a:rPr lang="en-US"/>
              <a:t> </a:t>
            </a:r>
            <a:r>
              <a:rPr lang="en-US" err="1"/>
              <a:t>hình</a:t>
            </a:r>
            <a:r>
              <a:rPr lang="en-US"/>
              <a:t> </a:t>
            </a:r>
            <a:r>
              <a:rPr lang="en-US" err="1"/>
              <a:t>của</a:t>
            </a:r>
            <a:r>
              <a:rPr lang="en-US"/>
              <a:t> </a:t>
            </a:r>
            <a:r>
              <a:rPr lang="en-US" err="1"/>
              <a:t>tác</a:t>
            </a:r>
            <a:r>
              <a:rPr lang="en-US"/>
              <a:t> </a:t>
            </a:r>
            <a:r>
              <a:rPr lang="en-US" err="1"/>
              <a:t>giả</a:t>
            </a:r>
            <a:r>
              <a:rPr lang="en-US"/>
              <a:t> [2] </a:t>
            </a:r>
            <a:r>
              <a:rPr lang="en-US" err="1"/>
              <a:t>nhưng</a:t>
            </a:r>
            <a:r>
              <a:rPr lang="en-US"/>
              <a:t> </a:t>
            </a:r>
            <a:r>
              <a:rPr lang="en-US" err="1"/>
              <a:t>thay</a:t>
            </a:r>
            <a:r>
              <a:rPr lang="en-US"/>
              <a:t> </a:t>
            </a:r>
            <a:r>
              <a:rPr lang="en-US" err="1"/>
              <a:t>thế</a:t>
            </a:r>
            <a:r>
              <a:rPr lang="en-US"/>
              <a:t> </a:t>
            </a:r>
            <a:r>
              <a:rPr lang="en-US" err="1"/>
              <a:t>Bộ</a:t>
            </a:r>
            <a:r>
              <a:rPr lang="en-US"/>
              <a:t> </a:t>
            </a:r>
            <a:r>
              <a:rPr lang="en-US" err="1"/>
              <a:t>kiểm</a:t>
            </a:r>
            <a:r>
              <a:rPr lang="en-US"/>
              <a:t> </a:t>
            </a:r>
            <a:r>
              <a:rPr lang="en-US" err="1"/>
              <a:t>chứng</a:t>
            </a:r>
            <a:r>
              <a:rPr lang="en-US"/>
              <a:t> </a:t>
            </a:r>
            <a:r>
              <a:rPr lang="en-US" err="1"/>
              <a:t>chức</a:t>
            </a:r>
            <a:r>
              <a:rPr lang="en-US"/>
              <a:t> </a:t>
            </a:r>
            <a:r>
              <a:rPr lang="en-US" err="1"/>
              <a:t>năng</a:t>
            </a:r>
            <a:r>
              <a:rPr lang="en-US"/>
              <a:t> </a:t>
            </a:r>
            <a:r>
              <a:rPr lang="en-US" err="1"/>
              <a:t>bằng</a:t>
            </a:r>
            <a:r>
              <a:rPr lang="en-US"/>
              <a:t> </a:t>
            </a:r>
            <a:r>
              <a:rPr lang="en-US" err="1"/>
              <a:t>phương</a:t>
            </a:r>
            <a:r>
              <a:rPr lang="en-US"/>
              <a:t> </a:t>
            </a:r>
            <a:r>
              <a:rPr lang="en-US" err="1"/>
              <a:t>pháp</a:t>
            </a:r>
            <a:r>
              <a:rPr lang="en-US"/>
              <a:t> </a:t>
            </a:r>
            <a:r>
              <a:rPr lang="en-US" err="1"/>
              <a:t>tĩnh</a:t>
            </a:r>
            <a:endParaRPr/>
          </a:p>
          <a:p>
            <a:pPr marL="456565" indent="-405765">
              <a:lnSpc>
                <a:spcPct val="150000"/>
              </a:lnSpc>
              <a:spcBef>
                <a:spcPts val="60"/>
              </a:spcBef>
              <a:spcAft>
                <a:spcPts val="60"/>
              </a:spcAft>
              <a:buChar char="-"/>
            </a:pPr>
            <a:r>
              <a:rPr lang="en-US" err="1"/>
              <a:t>Đánh</a:t>
            </a:r>
            <a:r>
              <a:rPr lang="en-US"/>
              <a:t> giá mô </a:t>
            </a:r>
            <a:r>
              <a:rPr lang="en-US" err="1"/>
              <a:t>hình</a:t>
            </a:r>
            <a:r>
              <a:rPr lang="en-US"/>
              <a:t> </a:t>
            </a:r>
            <a:r>
              <a:rPr lang="en-US" err="1"/>
              <a:t>với</a:t>
            </a:r>
            <a:r>
              <a:rPr lang="en-US"/>
              <a:t> </a:t>
            </a:r>
            <a:r>
              <a:rPr lang="en-US" err="1"/>
              <a:t>bộ</a:t>
            </a:r>
            <a:r>
              <a:rPr lang="en-US"/>
              <a:t> </a:t>
            </a:r>
            <a:r>
              <a:rPr lang="en-US" err="1"/>
              <a:t>kiểm</a:t>
            </a:r>
            <a:r>
              <a:rPr lang="en-US"/>
              <a:t> </a:t>
            </a:r>
            <a:r>
              <a:rPr lang="en-US" err="1"/>
              <a:t>thử</a:t>
            </a:r>
            <a:r>
              <a:rPr lang="en-US"/>
              <a:t> </a:t>
            </a:r>
            <a:r>
              <a:rPr lang="en-US" err="1"/>
              <a:t>được</a:t>
            </a:r>
            <a:r>
              <a:rPr lang="en-US"/>
              <a:t> </a:t>
            </a:r>
            <a:r>
              <a:rPr lang="en-US" err="1"/>
              <a:t>thay</a:t>
            </a:r>
            <a:r>
              <a:rPr lang="en-US"/>
              <a:t> </a:t>
            </a:r>
            <a:r>
              <a:rPr lang="en-US" err="1"/>
              <a:t>thế</a:t>
            </a:r>
            <a:r>
              <a:rPr lang="en-US"/>
              <a:t>  </a:t>
            </a:r>
            <a:endParaRPr/>
          </a:p>
        </p:txBody>
      </p:sp>
      <p:sp>
        <p:nvSpPr>
          <p:cNvPr id="138" name="Google Shape;138;g2769bde8cfc_0_2"/>
          <p:cNvSpPr txBox="1">
            <a:spLocks noGrp="1"/>
          </p:cNvSpPr>
          <p:nvPr>
            <p:ph type="sldNum" idx="12"/>
          </p:nvPr>
        </p:nvSpPr>
        <p:spPr>
          <a:xfrm>
            <a:off x="581307" y="6483871"/>
            <a:ext cx="405300" cy="365100"/>
          </a:xfrm>
          <a:prstGeom prst="rect">
            <a:avLst/>
          </a:prstGeom>
        </p:spPr>
        <p:txBody>
          <a:bodyPr spcFirstLastPara="1" wrap="square" lIns="91425" tIns="45700" rIns="91425" bIns="45700" anchor="ctr" anchorCtr="0">
            <a:noAutofit/>
          </a:bodyPr>
          <a:lstStyle/>
          <a:p>
            <a:fld id="{00000000-1234-1234-1234-123412341234}" type="slidenum">
              <a:rPr lang="en-US"/>
              <a:pPr/>
              <a:t>7</a:t>
            </a:fld>
            <a:endParaRPr/>
          </a:p>
        </p:txBody>
      </p:sp>
      <p:sp>
        <p:nvSpPr>
          <p:cNvPr id="2" name="TextBox 1">
            <a:extLst>
              <a:ext uri="{FF2B5EF4-FFF2-40B4-BE49-F238E27FC236}">
                <a16:creationId xmlns:a16="http://schemas.microsoft.com/office/drawing/2014/main" id="{2006AF81-D157-5290-AC72-B4BE29DD7645}"/>
              </a:ext>
            </a:extLst>
          </p:cNvPr>
          <p:cNvSpPr txBox="1"/>
          <p:nvPr/>
        </p:nvSpPr>
        <p:spPr>
          <a:xfrm>
            <a:off x="304700" y="5445433"/>
            <a:ext cx="8594699" cy="954107"/>
          </a:xfrm>
          <a:prstGeom prst="rect">
            <a:avLst/>
          </a:prstGeom>
          <a:noFill/>
        </p:spPr>
        <p:txBody>
          <a:bodyPr wrap="square" rtlCol="0">
            <a:spAutoFit/>
          </a:bodyPr>
          <a:lstStyle/>
          <a:p>
            <a:pPr algn="just"/>
            <a:r>
              <a:rPr lang="en-US"/>
              <a:t>[2] H. D. T. Thu, T. D. Phan, H. L. Anh, L. N. Duy, K. N. Hoang </a:t>
            </a:r>
            <a:r>
              <a:rPr lang="en-US" err="1"/>
              <a:t>và</a:t>
            </a:r>
            <a:r>
              <a:rPr lang="en-US"/>
              <a:t> V.-H. Pham, “A Method of Mutating Windows Malwares using Reinforcement Learning with Functionality Preservation,” </a:t>
            </a:r>
            <a:r>
              <a:rPr lang="en-US" err="1"/>
              <a:t>trong</a:t>
            </a:r>
            <a:r>
              <a:rPr lang="en-US"/>
              <a:t> Proceedings of the 11th International Symposium on Information and Communication Technology, 2022.</a:t>
            </a:r>
          </a:p>
          <a:p>
            <a:pPr algn="ctr"/>
            <a:endParaRPr lang="vi-V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t>Nội dung báo cáo</a:t>
            </a:r>
            <a:endParaRPr/>
          </a:p>
        </p:txBody>
      </p:sp>
      <p:sp>
        <p:nvSpPr>
          <p:cNvPr id="144" name="Google Shape;144;p5"/>
          <p:cNvSpPr txBox="1">
            <a:spLocks noGrp="1"/>
          </p:cNvSpPr>
          <p:nvPr>
            <p:ph type="body" idx="1"/>
          </p:nvPr>
        </p:nvSpPr>
        <p:spPr>
          <a:xfrm>
            <a:off x="216571" y="1009649"/>
            <a:ext cx="8594557" cy="5290319"/>
          </a:xfrm>
          <a:prstGeom prst="rect">
            <a:avLst/>
          </a:prstGeom>
          <a:noFill/>
          <a:ln>
            <a:noFill/>
          </a:ln>
        </p:spPr>
        <p:txBody>
          <a:bodyPr spcFirstLastPara="1" wrap="square" lIns="91425" tIns="45700" rIns="91425" bIns="45700" anchor="t" anchorCtr="0">
            <a:normAutofit/>
          </a:bodyPr>
          <a:lstStyle/>
          <a:p>
            <a:pPr marL="292727" indent="-292727">
              <a:spcBef>
                <a:spcPts val="0"/>
              </a:spcBef>
              <a:buSzPts val="2900"/>
            </a:pPr>
            <a:r>
              <a:rPr lang="en-US" sz="2900" b="1"/>
              <a:t>Phần I: Giới thiệu tổng quan</a:t>
            </a:r>
            <a:endParaRPr sz="2900" b="1"/>
          </a:p>
          <a:p>
            <a:pPr marL="292727" indent="-292727">
              <a:spcBef>
                <a:spcPts val="2700"/>
              </a:spcBef>
              <a:buClr>
                <a:srgbClr val="FF0000"/>
              </a:buClr>
              <a:buSzPts val="2900"/>
            </a:pPr>
            <a:r>
              <a:rPr lang="en-US" sz="2900" b="1">
                <a:solidFill>
                  <a:srgbClr val="FF0000"/>
                </a:solidFill>
              </a:rPr>
              <a:t>Phần II: Phương pháp thiết kế</a:t>
            </a:r>
            <a:endParaRPr sz="2900" b="1">
              <a:solidFill>
                <a:srgbClr val="FF0000"/>
              </a:solidFill>
            </a:endParaRPr>
          </a:p>
          <a:p>
            <a:pPr marL="292727" indent="-292727">
              <a:spcBef>
                <a:spcPts val="2700"/>
              </a:spcBef>
              <a:buSzPts val="2900"/>
            </a:pPr>
            <a:r>
              <a:rPr lang="en-US" sz="2900" b="1"/>
              <a:t>Phần III: Thực nghiệm </a:t>
            </a:r>
            <a:endParaRPr sz="2900" b="1"/>
          </a:p>
          <a:p>
            <a:pPr marL="292727" indent="-292727">
              <a:spcBef>
                <a:spcPts val="2700"/>
              </a:spcBef>
              <a:buSzPts val="2900"/>
            </a:pPr>
            <a:r>
              <a:rPr lang="en-US" sz="2900" b="1"/>
              <a:t>Phần IV: Kết luận</a:t>
            </a:r>
            <a:endParaRPr sz="2900" b="1"/>
          </a:p>
          <a:p>
            <a:pPr marL="228594" indent="-44450">
              <a:buSzPts val="2900"/>
              <a:buNone/>
            </a:pPr>
            <a:endParaRPr sz="2900"/>
          </a:p>
        </p:txBody>
      </p:sp>
      <p:sp>
        <p:nvSpPr>
          <p:cNvPr id="145" name="Google Shape;145;p5"/>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169947" y="144649"/>
            <a:ext cx="8214072" cy="510111"/>
          </a:xfrm>
          <a:prstGeom prst="rect">
            <a:avLst/>
          </a:prstGeom>
          <a:noFill/>
          <a:ln>
            <a:noFill/>
          </a:ln>
        </p:spPr>
        <p:txBody>
          <a:bodyPr spcFirstLastPara="1" wrap="square" lIns="91425" tIns="45700" rIns="91425" bIns="45700" anchor="ctr" anchorCtr="0">
            <a:normAutofit/>
          </a:bodyPr>
          <a:lstStyle/>
          <a:p>
            <a:r>
              <a:rPr lang="en-US">
                <a:latin typeface="Arial"/>
                <a:ea typeface="Arial"/>
                <a:cs typeface="Arial"/>
                <a:sym typeface="Arial"/>
              </a:rPr>
              <a:t>Phần II </a:t>
            </a:r>
            <a:r>
              <a:rPr lang="en-US" sz="2800">
                <a:solidFill>
                  <a:schemeClr val="accent1"/>
                </a:solidFill>
                <a:latin typeface="Calibri"/>
                <a:ea typeface="Calibri"/>
                <a:cs typeface="Calibri"/>
                <a:sym typeface="Calibri"/>
              </a:rPr>
              <a:t>–</a:t>
            </a:r>
            <a:r>
              <a:rPr lang="en-US">
                <a:latin typeface="Arial"/>
                <a:ea typeface="Arial"/>
                <a:cs typeface="Arial"/>
                <a:sym typeface="Arial"/>
              </a:rPr>
              <a:t> Phương pháp thiết kế</a:t>
            </a:r>
            <a:endParaRPr>
              <a:latin typeface="Arial"/>
              <a:ea typeface="Arial"/>
              <a:cs typeface="Arial"/>
              <a:sym typeface="Arial"/>
            </a:endParaRPr>
          </a:p>
        </p:txBody>
      </p:sp>
      <p:sp>
        <p:nvSpPr>
          <p:cNvPr id="151" name="Google Shape;151;p6"/>
          <p:cNvSpPr txBox="1">
            <a:spLocks noGrp="1"/>
          </p:cNvSpPr>
          <p:nvPr>
            <p:ph type="sldNum" idx="12"/>
          </p:nvPr>
        </p:nvSpPr>
        <p:spPr>
          <a:xfrm>
            <a:off x="581312" y="6483875"/>
            <a:ext cx="405441" cy="365125"/>
          </a:xfrm>
          <a:prstGeom prst="rect">
            <a:avLst/>
          </a:prstGeom>
          <a:noFill/>
          <a:ln>
            <a:noFill/>
          </a:ln>
        </p:spPr>
        <p:txBody>
          <a:bodyPr spcFirstLastPara="1" wrap="square" lIns="91425" tIns="45700" rIns="91425" bIns="45700" anchor="ctr" anchorCtr="0">
            <a:noAutofit/>
          </a:bodyPr>
          <a:lstStyle/>
          <a:p>
            <a:fld id="{00000000-1234-1234-1234-123412341234}" type="slidenum">
              <a:rPr lang="en-US"/>
              <a:pPr/>
              <a:t>9</a:t>
            </a:fld>
            <a:endParaRPr/>
          </a:p>
        </p:txBody>
      </p:sp>
      <p:sp>
        <p:nvSpPr>
          <p:cNvPr id="152" name="Google Shape;152;p6"/>
          <p:cNvSpPr txBox="1">
            <a:spLocks noGrp="1"/>
          </p:cNvSpPr>
          <p:nvPr>
            <p:ph type="body" idx="1"/>
          </p:nvPr>
        </p:nvSpPr>
        <p:spPr>
          <a:xfrm>
            <a:off x="216540" y="1009656"/>
            <a:ext cx="4355465" cy="510111"/>
          </a:xfrm>
          <a:prstGeom prst="rect">
            <a:avLst/>
          </a:prstGeom>
          <a:noFill/>
          <a:ln>
            <a:noFill/>
          </a:ln>
        </p:spPr>
        <p:txBody>
          <a:bodyPr spcFirstLastPara="1" wrap="square" lIns="91425" tIns="45700" rIns="91425" bIns="45700" anchor="t" anchorCtr="0">
            <a:normAutofit/>
          </a:bodyPr>
          <a:lstStyle/>
          <a:p>
            <a:pPr marL="0" indent="0">
              <a:spcBef>
                <a:spcPts val="0"/>
              </a:spcBef>
              <a:buSzPts val="2400"/>
              <a:buNone/>
            </a:pPr>
            <a:r>
              <a:rPr lang="en-US" sz="2400" b="1"/>
              <a:t>Mô hình RL đề xuất</a:t>
            </a:r>
            <a:endParaRPr sz="2400" b="1"/>
          </a:p>
        </p:txBody>
      </p:sp>
      <p:pic>
        <p:nvPicPr>
          <p:cNvPr id="153" name="Google Shape;153;p6"/>
          <p:cNvPicPr preferRelativeResize="0"/>
          <p:nvPr/>
        </p:nvPicPr>
        <p:blipFill rotWithShape="1">
          <a:blip r:embed="rId3">
            <a:alphaModFix/>
          </a:blip>
          <a:srcRect/>
          <a:stretch/>
        </p:blipFill>
        <p:spPr>
          <a:xfrm>
            <a:off x="784032" y="1755477"/>
            <a:ext cx="7964129" cy="3952224"/>
          </a:xfrm>
          <a:prstGeom prst="rect">
            <a:avLst/>
          </a:prstGeom>
          <a:noFill/>
          <a:ln>
            <a:noFill/>
          </a:ln>
        </p:spPr>
      </p:pic>
      <p:sp>
        <p:nvSpPr>
          <p:cNvPr id="3" name="Rectangle: Rounded Corners 2">
            <a:extLst>
              <a:ext uri="{FF2B5EF4-FFF2-40B4-BE49-F238E27FC236}">
                <a16:creationId xmlns:a16="http://schemas.microsoft.com/office/drawing/2014/main" id="{0DB53DA4-BFCB-B692-5651-9C0EB56761E0}"/>
              </a:ext>
            </a:extLst>
          </p:cNvPr>
          <p:cNvSpPr/>
          <p:nvPr/>
        </p:nvSpPr>
        <p:spPr>
          <a:xfrm>
            <a:off x="581307" y="1519766"/>
            <a:ext cx="8214072" cy="450741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EC2D0F278148E942919E5E50B2CE1002" ma:contentTypeVersion="17" ma:contentTypeDescription="Tạo tài liệu mới." ma:contentTypeScope="" ma:versionID="471484e53b276cb7f9e1b019ead14a37">
  <xsd:schema xmlns:xsd="http://www.w3.org/2001/XMLSchema" xmlns:xs="http://www.w3.org/2001/XMLSchema" xmlns:p="http://schemas.microsoft.com/office/2006/metadata/properties" xmlns:ns3="b3dd761a-17fa-430a-b3a7-60aede42e57b" xmlns:ns4="191f001b-63df-4d49-aa15-0ce731e78454" targetNamespace="http://schemas.microsoft.com/office/2006/metadata/properties" ma:root="true" ma:fieldsID="2f42f0a13139267a83b190d34c21a23d" ns3:_="" ns4:_="">
    <xsd:import namespace="b3dd761a-17fa-430a-b3a7-60aede42e57b"/>
    <xsd:import namespace="191f001b-63df-4d49-aa15-0ce731e78454"/>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dd761a-17fa-430a-b3a7-60aede42e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91f001b-63df-4d49-aa15-0ce731e78454" elementFormDefault="qualified">
    <xsd:import namespace="http://schemas.microsoft.com/office/2006/documentManagement/types"/>
    <xsd:import namespace="http://schemas.microsoft.com/office/infopath/2007/PartnerControls"/>
    <xsd:element name="SharedWithUsers" ma:index="17"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hia sẻ Có Chi tiết" ma:internalName="SharedWithDetails" ma:readOnly="true">
      <xsd:simpleType>
        <xsd:restriction base="dms:Note">
          <xsd:maxLength value="255"/>
        </xsd:restriction>
      </xsd:simpleType>
    </xsd:element>
    <xsd:element name="SharingHintHash" ma:index="19"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3dd761a-17fa-430a-b3a7-60aede42e57b" xsi:nil="true"/>
  </documentManagement>
</p:properties>
</file>

<file path=customXml/itemProps1.xml><?xml version="1.0" encoding="utf-8"?>
<ds:datastoreItem xmlns:ds="http://schemas.openxmlformats.org/officeDocument/2006/customXml" ds:itemID="{1BF959BE-B9D7-4938-9C81-B6845F4D7FCB}">
  <ds:schemaRefs>
    <ds:schemaRef ds:uri="191f001b-63df-4d49-aa15-0ce731e78454"/>
    <ds:schemaRef ds:uri="b3dd761a-17fa-430a-b3a7-60aede42e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05346E0-2C48-4E2E-97D7-57E8F3D54DA1}">
  <ds:schemaRefs>
    <ds:schemaRef ds:uri="http://schemas.microsoft.com/sharepoint/v3/contenttype/forms"/>
  </ds:schemaRefs>
</ds:datastoreItem>
</file>

<file path=customXml/itemProps3.xml><?xml version="1.0" encoding="utf-8"?>
<ds:datastoreItem xmlns:ds="http://schemas.openxmlformats.org/officeDocument/2006/customXml" ds:itemID="{96472CE0-5796-4B1B-97AC-18B026BB892A}">
  <ds:schemaRefs>
    <ds:schemaRef ds:uri="http://purl.org/dc/dcmitype/"/>
    <ds:schemaRef ds:uri="http://schemas.microsoft.com/office/2006/documentManagement/types"/>
    <ds:schemaRef ds:uri="http://schemas.microsoft.com/office/2006/metadata/properties"/>
    <ds:schemaRef ds:uri="http://purl.org/dc/terms/"/>
    <ds:schemaRef ds:uri="http://purl.org/dc/elements/1.1/"/>
    <ds:schemaRef ds:uri="http://schemas.microsoft.com/office/infopath/2007/PartnerControls"/>
    <ds:schemaRef ds:uri="b3dd761a-17fa-430a-b3a7-60aede42e57b"/>
    <ds:schemaRef ds:uri="http://schemas.openxmlformats.org/package/2006/metadata/core-properties"/>
    <ds:schemaRef ds:uri="191f001b-63df-4d49-aa15-0ce731e7845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2278</Words>
  <Application>Microsoft Office PowerPoint</Application>
  <PresentationFormat>On-screen Show (4:3)</PresentationFormat>
  <Paragraphs>337</Paragraphs>
  <Slides>39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 New</vt:lpstr>
      <vt:lpstr>Noto Sans Symbols</vt:lpstr>
      <vt:lpstr>Times New Roman</vt:lpstr>
      <vt:lpstr>Office Theme</vt:lpstr>
      <vt:lpstr>PowerPoint Presentation</vt:lpstr>
      <vt:lpstr>PowerPoint Presentation</vt:lpstr>
      <vt:lpstr>Nội dung báo cáo</vt:lpstr>
      <vt:lpstr>Phần I – Giới thiệu tổng quan</vt:lpstr>
      <vt:lpstr>Phần I – Giới thiệu tổng quan</vt:lpstr>
      <vt:lpstr>Phần I – Giới thiệu tổng quan</vt:lpstr>
      <vt:lpstr>Phần I – Giới thiệu tổng quan</vt:lpstr>
      <vt:lpstr>Nội dung báo cáo</vt:lpstr>
      <vt:lpstr>Phần II – Phương pháp thiết kế</vt:lpstr>
      <vt:lpstr>Phần II – Phương pháp thiết kế</vt:lpstr>
      <vt:lpstr>Phần II – Phương pháp thiết kế</vt:lpstr>
      <vt:lpstr>Phần II – Phương pháp thiết kế</vt:lpstr>
      <vt:lpstr>Phần II – Phương pháp thiết kế</vt:lpstr>
      <vt:lpstr>Phần II – Phương pháp thiết kế</vt:lpstr>
      <vt:lpstr>Phần II – Phương pháp thiết kế</vt:lpstr>
      <vt:lpstr>Phần II – Phương pháp thiết kế</vt:lpstr>
      <vt:lpstr>Phần II – Phương pháp thiết kế</vt:lpstr>
      <vt:lpstr>Nội dung báo cáo</vt:lpstr>
      <vt:lpstr>Phần III – Thực nghiệm</vt:lpstr>
      <vt:lpstr>Phần III – Thực nghiệm </vt:lpstr>
      <vt:lpstr>Phần III – Thực nghiệm​</vt:lpstr>
      <vt:lpstr>Phần III – Thực nghiệm​</vt:lpstr>
      <vt:lpstr>Phần III – Thực nghiệm​</vt:lpstr>
      <vt:lpstr>Phần III – Thực nghiệm​</vt:lpstr>
      <vt:lpstr>Phần III – Thực nghiệm​</vt:lpstr>
      <vt:lpstr>Phần III – Thực nghiệm​</vt:lpstr>
      <vt:lpstr>Phần III – Thực nghiệm​</vt:lpstr>
      <vt:lpstr>Phần III – Thực nghiệm​</vt:lpstr>
      <vt:lpstr>Phần III – Thực nghiệm​</vt:lpstr>
      <vt:lpstr>Phần III – Thực nghiệm​</vt:lpstr>
      <vt:lpstr>Phần III – Thực nghiệm​</vt:lpstr>
      <vt:lpstr>Phần III – Thực nghiệm​</vt:lpstr>
      <vt:lpstr>Phần III – Thực nghiệm​ </vt:lpstr>
      <vt:lpstr>Phần III – Thực nghiệm </vt:lpstr>
      <vt:lpstr>Phần III – Thực nghiệm </vt:lpstr>
      <vt:lpstr>Nội dung báo cáo</vt:lpstr>
      <vt:lpstr>Phần IV – Tổng kết</vt:lpstr>
      <vt:lpstr>Phần IV – Tổng kết</vt:lpstr>
      <vt:lpstr>Xin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Ung Van, Giau</dc:creator>
  <cp:lastModifiedBy>Hoàng Thanh Lâm</cp:lastModifiedBy>
  <cp:revision>2</cp:revision>
  <dcterms:created xsi:type="dcterms:W3CDTF">2018-07-22T00:13:00Z</dcterms:created>
  <dcterms:modified xsi:type="dcterms:W3CDTF">2024-07-08T16:01:20Z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6AF3B4363154411EBAF3B944DD6CC806_12</vt:lpwstr>
  </property>
  <property fmtid="{D5CDD505-2E9C-101B-9397-08002B2CF9AE}" pid="3" name="KSOProductBuildVer">
    <vt:lpwstr>1033-12.2.0.17119</vt:lpwstr>
  </property>
  <property fmtid="{D5CDD505-2E9C-101B-9397-08002B2CF9AE}" pid="4" name="ContentTypeId">
    <vt:lpwstr>0x010100EC2D0F278148E942919E5E50B2CE1002</vt:lpwstr>
  </property>
</Properties>
</file>